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24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5C2C2-D484-4912-B765-5C73A7B03459}"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5C2C2-D484-4912-B765-5C73A7B03459}"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5C2C2-D484-4912-B765-5C73A7B03459}"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5C2C2-D484-4912-B765-5C73A7B03459}"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5C2C2-D484-4912-B765-5C73A7B03459}"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5C2C2-D484-4912-B765-5C73A7B03459}"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5C2C2-D484-4912-B765-5C73A7B03459}"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5C2C2-D484-4912-B765-5C73A7B03459}"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5C2C2-D484-4912-B765-5C73A7B03459}"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5C2C2-D484-4912-B765-5C73A7B03459}"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5C2C2-D484-4912-B765-5C73A7B03459}"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B30BF-676E-4FC0-A1BB-0134EC0A8F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5C2C2-D484-4912-B765-5C73A7B03459}" type="datetimeFigureOut">
              <a:rPr lang="en-US" smtClean="0"/>
              <a:t>10/3/2016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B30BF-676E-4FC0-A1BB-0134EC0A8F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31" y="1542764"/>
            <a:ext cx="7886700" cy="2017854"/>
          </a:xfrm>
          <a:solidFill>
            <a:srgbClr val="FFFF00"/>
          </a:solidFill>
        </p:spPr>
        <p:txBody>
          <a:bodyPr>
            <a:noAutofit/>
          </a:bodyPr>
          <a:lstStyle/>
          <a:p>
            <a:pPr algn="ctr"/>
            <a:r>
              <a:rPr lang="en-US" sz="7200" b="1" dirty="0" smtClean="0"/>
              <a:t>Ratios</a:t>
            </a:r>
            <a:r>
              <a:rPr lang="en-US" sz="5400" dirty="0" smtClean="0"/>
              <a:t/>
            </a:r>
            <a:br>
              <a:rPr lang="en-US" sz="5400" dirty="0" smtClean="0"/>
            </a:br>
            <a:r>
              <a:rPr lang="en-US" sz="5400" b="1" dirty="0" smtClean="0"/>
              <a:t>Module 1: Lesson 10</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rcRect l="2083" r="4564" b="14604"/>
          <a:stretch>
            <a:fillRect/>
          </a:stretch>
        </p:blipFill>
        <p:spPr>
          <a:xfrm>
            <a:off x="244553" y="1296065"/>
            <a:ext cx="8643197" cy="3584279"/>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cstate="print"/>
          <a:stretch>
            <a:fillRect/>
          </a:stretch>
        </p:blipFill>
        <p:spPr>
          <a:xfrm>
            <a:off x="290355" y="195258"/>
            <a:ext cx="8563288" cy="440844"/>
          </a:xfrm>
          <a:prstGeom prst="rect">
            <a:avLst/>
          </a:prstGeom>
        </p:spPr>
      </p:pic>
      <p:pic>
        <p:nvPicPr>
          <p:cNvPr id="6" name="Picture 2" descr="http://adventurouschica.com/wp-content/uploads/2015/11/travellesson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4437" y="127596"/>
            <a:ext cx="2049035" cy="1238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628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8708" y="710001"/>
            <a:ext cx="8382000" cy="2831544"/>
          </a:xfrm>
          <a:prstGeom prst="rect">
            <a:avLst/>
          </a:prstGeom>
          <a:noFill/>
          <a:ln w="76200">
            <a:solidFill>
              <a:schemeClr val="tx1">
                <a:lumMod val="75000"/>
                <a:lumOff val="25000"/>
              </a:schemeClr>
            </a:solidFill>
          </a:ln>
        </p:spPr>
        <p:txBody>
          <a:bodyPr wrap="square" rtlCol="0">
            <a:spAutoFit/>
          </a:bodyPr>
          <a:lstStyle/>
          <a:p>
            <a:pPr algn="ctr"/>
            <a:r>
              <a:rPr lang="en-US" sz="5400" dirty="0" smtClean="0">
                <a:latin typeface="AntigoniBd" pitchFamily="34" charset="0"/>
              </a:rPr>
              <a:t>Homework</a:t>
            </a:r>
          </a:p>
          <a:p>
            <a:pPr algn="ctr"/>
            <a:r>
              <a:rPr lang="en-US" sz="2800" b="1" u="sng" dirty="0" smtClean="0">
                <a:solidFill>
                  <a:srgbClr val="7030A0"/>
                </a:solidFill>
              </a:rPr>
              <a:t>Due</a:t>
            </a:r>
            <a:r>
              <a:rPr lang="en-US" sz="2800" b="1" u="sng" dirty="0" smtClean="0">
                <a:solidFill>
                  <a:srgbClr val="7030A0"/>
                </a:solidFill>
              </a:rPr>
              <a:t>: Tuesday October 4</a:t>
            </a:r>
            <a:r>
              <a:rPr lang="en-US" sz="2800" b="1" u="sng" baseline="30000" dirty="0" smtClean="0">
                <a:solidFill>
                  <a:srgbClr val="7030A0"/>
                </a:solidFill>
              </a:rPr>
              <a:t>th</a:t>
            </a:r>
            <a:r>
              <a:rPr lang="en-US" sz="2800" b="1" u="sng" dirty="0" smtClean="0">
                <a:solidFill>
                  <a:srgbClr val="7030A0"/>
                </a:solidFill>
              </a:rPr>
              <a:t> </a:t>
            </a:r>
            <a:endParaRPr lang="en-US" sz="2800" u="sng" dirty="0" smtClean="0">
              <a:solidFill>
                <a:srgbClr val="7030A0"/>
              </a:solidFill>
            </a:endParaRPr>
          </a:p>
          <a:p>
            <a:pPr>
              <a:buFont typeface="Wingdings" pitchFamily="2" charset="2"/>
              <a:buChar char="q"/>
            </a:pPr>
            <a:r>
              <a:rPr lang="en-US" sz="4800" dirty="0" smtClean="0"/>
              <a:t> exit ticket </a:t>
            </a:r>
            <a:r>
              <a:rPr lang="en-US" sz="4800" dirty="0" smtClean="0"/>
              <a:t>questions 1-3</a:t>
            </a:r>
            <a:endParaRPr lang="en-US" sz="4800" dirty="0" smtClean="0"/>
          </a:p>
          <a:p>
            <a:pPr>
              <a:buFont typeface="Wingdings" pitchFamily="2" charset="2"/>
              <a:buChar char="q"/>
            </a:pPr>
            <a:r>
              <a:rPr lang="en-US" sz="4800" b="1" dirty="0" smtClean="0"/>
              <a:t> </a:t>
            </a:r>
            <a:r>
              <a:rPr lang="en-US" sz="4800" b="1" dirty="0" smtClean="0"/>
              <a:t>6.1 Worksheet B  1-6</a:t>
            </a:r>
            <a:endParaRPr lang="en-US" sz="4800" dirty="0" smtClean="0">
              <a:solidFill>
                <a:srgbClr val="FF0000"/>
              </a:solidFill>
            </a:endParaRPr>
          </a:p>
        </p:txBody>
      </p:sp>
    </p:spTree>
    <p:extLst>
      <p:ext uri="{BB962C8B-B14F-4D97-AF65-F5344CB8AC3E}">
        <p14:creationId xmlns:p14="http://schemas.microsoft.com/office/powerpoint/2010/main" val="122565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90355" y="131460"/>
            <a:ext cx="8563288" cy="440844"/>
          </a:xfrm>
          <a:prstGeom prst="rect">
            <a:avLst/>
          </a:prstGeom>
        </p:spPr>
      </p:pic>
      <p:pic>
        <p:nvPicPr>
          <p:cNvPr id="36866" name="Picture 2" descr="http://clipartfreecollection.com/cliparts/strawberries-clipart/cliparti1_strawberries-clipart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533031">
            <a:off x="6701077" y="2033269"/>
            <a:ext cx="584785" cy="7594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stretch>
            <a:fillRect/>
          </a:stretch>
        </p:blipFill>
        <p:spPr>
          <a:xfrm>
            <a:off x="281948" y="2095454"/>
            <a:ext cx="3365020" cy="4124592"/>
          </a:xfrm>
          <a:prstGeom prst="rect">
            <a:avLst/>
          </a:prstGeom>
        </p:spPr>
      </p:pic>
      <p:pic>
        <p:nvPicPr>
          <p:cNvPr id="36868" name="Picture 4" descr="http://cdn.grid.fotosearch.com/CSP/CSP013/k18541584.jpg"/>
          <p:cNvPicPr>
            <a:picLocks noChangeAspect="1" noChangeArrowheads="1"/>
          </p:cNvPicPr>
          <p:nvPr/>
        </p:nvPicPr>
        <p:blipFill>
          <a:blip r:embed="rId5" cstate="print">
            <a:extLst>
              <a:ext uri="{28A0092B-C50C-407E-A947-70E740481C1C}">
                <a14:useLocalDpi xmlns:a14="http://schemas.microsoft.com/office/drawing/2010/main" val="0"/>
              </a:ext>
            </a:extLst>
          </a:blip>
          <a:srcRect l="7182" r="9056"/>
          <a:stretch>
            <a:fillRect/>
          </a:stretch>
        </p:blipFill>
        <p:spPr bwMode="auto">
          <a:xfrm>
            <a:off x="5092995" y="2099442"/>
            <a:ext cx="850603" cy="69913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223283" y="457192"/>
            <a:ext cx="8718697" cy="1569660"/>
          </a:xfrm>
          <a:prstGeom prst="rect">
            <a:avLst/>
          </a:prstGeom>
          <a:noFill/>
        </p:spPr>
        <p:txBody>
          <a:bodyPr wrap="square" rtlCol="0">
            <a:spAutoFit/>
          </a:bodyPr>
          <a:lstStyle/>
          <a:p>
            <a:r>
              <a:rPr lang="en-US" sz="2400" dirty="0" smtClean="0"/>
              <a:t>You are making a fruit salad. For every </a:t>
            </a:r>
            <a:r>
              <a:rPr lang="en-US" sz="2400" b="1" dirty="0" smtClean="0"/>
              <a:t>quart of blueberries </a:t>
            </a:r>
            <a:r>
              <a:rPr lang="en-US" sz="2400" dirty="0" smtClean="0"/>
              <a:t>you add, you will put in </a:t>
            </a:r>
            <a:r>
              <a:rPr lang="en-US" sz="2400" b="1" dirty="0" smtClean="0"/>
              <a:t>3 quarts of strawberries</a:t>
            </a:r>
            <a:r>
              <a:rPr lang="en-US" sz="2400" dirty="0" smtClean="0"/>
              <a:t>. Create a ratio table to show the amounts of blueberries and strawberries that you would use if you needed to make a fruit salad for more people  </a:t>
            </a:r>
            <a:endParaRPr lang="en-US" sz="2400" dirty="0"/>
          </a:p>
        </p:txBody>
      </p:sp>
      <p:sp>
        <p:nvSpPr>
          <p:cNvPr id="13" name="TextBox 12"/>
          <p:cNvSpPr txBox="1"/>
          <p:nvPr/>
        </p:nvSpPr>
        <p:spPr>
          <a:xfrm>
            <a:off x="372140" y="2562444"/>
            <a:ext cx="1584251" cy="615553"/>
          </a:xfrm>
          <a:prstGeom prst="rect">
            <a:avLst/>
          </a:prstGeom>
          <a:solidFill>
            <a:srgbClr val="00B0F0"/>
          </a:solidFill>
        </p:spPr>
        <p:txBody>
          <a:bodyPr wrap="square" rtlCol="0">
            <a:spAutoFit/>
          </a:bodyPr>
          <a:lstStyle/>
          <a:p>
            <a:pPr algn="ctr"/>
            <a:r>
              <a:rPr lang="en-US" sz="1600" b="1" dirty="0" smtClean="0"/>
              <a:t>Quarts of </a:t>
            </a:r>
            <a:r>
              <a:rPr lang="en-US" b="1" dirty="0" smtClean="0"/>
              <a:t>Blueberries</a:t>
            </a:r>
            <a:endParaRPr lang="en-US" b="1" dirty="0"/>
          </a:p>
        </p:txBody>
      </p:sp>
      <p:sp>
        <p:nvSpPr>
          <p:cNvPr id="14" name="TextBox 13"/>
          <p:cNvSpPr txBox="1"/>
          <p:nvPr/>
        </p:nvSpPr>
        <p:spPr>
          <a:xfrm>
            <a:off x="1959935" y="2565988"/>
            <a:ext cx="1584251" cy="615553"/>
          </a:xfrm>
          <a:prstGeom prst="rect">
            <a:avLst/>
          </a:prstGeom>
          <a:solidFill>
            <a:srgbClr val="FF0000"/>
          </a:solidFill>
        </p:spPr>
        <p:txBody>
          <a:bodyPr wrap="square" rtlCol="0">
            <a:spAutoFit/>
          </a:bodyPr>
          <a:lstStyle/>
          <a:p>
            <a:pPr algn="ctr"/>
            <a:r>
              <a:rPr lang="en-US" sz="1600" b="1" dirty="0" smtClean="0"/>
              <a:t>Quarts of </a:t>
            </a:r>
            <a:r>
              <a:rPr lang="en-US" b="1" dirty="0" smtClean="0"/>
              <a:t>Strawberries</a:t>
            </a:r>
            <a:endParaRPr lang="en-US" b="1" dirty="0"/>
          </a:p>
        </p:txBody>
      </p:sp>
      <p:sp>
        <p:nvSpPr>
          <p:cNvPr id="15" name="TextBox 14"/>
          <p:cNvSpPr txBox="1"/>
          <p:nvPr/>
        </p:nvSpPr>
        <p:spPr>
          <a:xfrm>
            <a:off x="3721394" y="2785731"/>
            <a:ext cx="5167423" cy="1107996"/>
          </a:xfrm>
          <a:prstGeom prst="rect">
            <a:avLst/>
          </a:prstGeom>
          <a:noFill/>
        </p:spPr>
        <p:txBody>
          <a:bodyPr wrap="square" rtlCol="0">
            <a:spAutoFit/>
          </a:bodyPr>
          <a:lstStyle/>
          <a:p>
            <a:r>
              <a:rPr lang="en-US" sz="2200" b="1" dirty="0" smtClean="0"/>
              <a:t>Fill in the table for 4 different amounts where you would add 10 fewer quarts of strawberries to the salad</a:t>
            </a:r>
            <a:r>
              <a:rPr lang="en-US" sz="2200" dirty="0" smtClean="0"/>
              <a:t>.</a:t>
            </a:r>
            <a:endParaRPr lang="en-US" sz="2200" dirty="0"/>
          </a:p>
        </p:txBody>
      </p:sp>
      <p:sp>
        <p:nvSpPr>
          <p:cNvPr id="16" name="TextBox 15"/>
          <p:cNvSpPr txBox="1"/>
          <p:nvPr/>
        </p:nvSpPr>
        <p:spPr>
          <a:xfrm>
            <a:off x="680486" y="3115338"/>
            <a:ext cx="882502" cy="707886"/>
          </a:xfrm>
          <a:prstGeom prst="rect">
            <a:avLst/>
          </a:prstGeom>
          <a:noFill/>
        </p:spPr>
        <p:txBody>
          <a:bodyPr wrap="square" rtlCol="0">
            <a:spAutoFit/>
          </a:bodyPr>
          <a:lstStyle/>
          <a:p>
            <a:pPr algn="ctr"/>
            <a:r>
              <a:rPr lang="en-US" sz="4000" b="1" dirty="0" smtClean="0"/>
              <a:t>1</a:t>
            </a:r>
            <a:endParaRPr lang="en-US" sz="4000" b="1" dirty="0"/>
          </a:p>
        </p:txBody>
      </p:sp>
      <p:sp>
        <p:nvSpPr>
          <p:cNvPr id="17" name="TextBox 16"/>
          <p:cNvSpPr txBox="1"/>
          <p:nvPr/>
        </p:nvSpPr>
        <p:spPr>
          <a:xfrm>
            <a:off x="2310812" y="3118881"/>
            <a:ext cx="882502" cy="707886"/>
          </a:xfrm>
          <a:prstGeom prst="rect">
            <a:avLst/>
          </a:prstGeom>
          <a:noFill/>
        </p:spPr>
        <p:txBody>
          <a:bodyPr wrap="square" rtlCol="0">
            <a:spAutoFit/>
          </a:bodyPr>
          <a:lstStyle/>
          <a:p>
            <a:pPr algn="ctr"/>
            <a:r>
              <a:rPr lang="en-US" sz="4000" b="1" dirty="0" smtClean="0"/>
              <a:t>3</a:t>
            </a:r>
            <a:endParaRPr lang="en-US" sz="4000" b="1" dirty="0"/>
          </a:p>
        </p:txBody>
      </p:sp>
      <p:sp>
        <p:nvSpPr>
          <p:cNvPr id="18" name="TextBox 17"/>
          <p:cNvSpPr txBox="1"/>
          <p:nvPr/>
        </p:nvSpPr>
        <p:spPr>
          <a:xfrm>
            <a:off x="4501118" y="2087524"/>
            <a:ext cx="882502" cy="707886"/>
          </a:xfrm>
          <a:prstGeom prst="rect">
            <a:avLst/>
          </a:prstGeom>
          <a:noFill/>
        </p:spPr>
        <p:txBody>
          <a:bodyPr wrap="square" rtlCol="0">
            <a:spAutoFit/>
          </a:bodyPr>
          <a:lstStyle/>
          <a:p>
            <a:pPr algn="ctr"/>
            <a:r>
              <a:rPr lang="en-US" sz="4000" b="1" dirty="0" smtClean="0">
                <a:solidFill>
                  <a:srgbClr val="0070C0"/>
                </a:solidFill>
              </a:rPr>
              <a:t>1</a:t>
            </a:r>
            <a:endParaRPr lang="en-US" sz="4000" b="1" dirty="0">
              <a:solidFill>
                <a:srgbClr val="0070C0"/>
              </a:solidFill>
            </a:endParaRPr>
          </a:p>
        </p:txBody>
      </p:sp>
      <p:sp>
        <p:nvSpPr>
          <p:cNvPr id="19" name="TextBox 18"/>
          <p:cNvSpPr txBox="1"/>
          <p:nvPr/>
        </p:nvSpPr>
        <p:spPr>
          <a:xfrm>
            <a:off x="5684872" y="2091066"/>
            <a:ext cx="882502" cy="707886"/>
          </a:xfrm>
          <a:prstGeom prst="rect">
            <a:avLst/>
          </a:prstGeom>
          <a:noFill/>
        </p:spPr>
        <p:txBody>
          <a:bodyPr wrap="square" rtlCol="0">
            <a:spAutoFit/>
          </a:bodyPr>
          <a:lstStyle/>
          <a:p>
            <a:pPr algn="ctr"/>
            <a:r>
              <a:rPr lang="en-US" sz="4000" b="1" dirty="0" smtClean="0"/>
              <a:t>=</a:t>
            </a:r>
            <a:endParaRPr lang="en-US" sz="4000" b="1" dirty="0"/>
          </a:p>
        </p:txBody>
      </p:sp>
      <p:sp>
        <p:nvSpPr>
          <p:cNvPr id="20" name="TextBox 19"/>
          <p:cNvSpPr txBox="1"/>
          <p:nvPr/>
        </p:nvSpPr>
        <p:spPr>
          <a:xfrm>
            <a:off x="6046385" y="2101700"/>
            <a:ext cx="882502" cy="707886"/>
          </a:xfrm>
          <a:prstGeom prst="rect">
            <a:avLst/>
          </a:prstGeom>
          <a:noFill/>
        </p:spPr>
        <p:txBody>
          <a:bodyPr wrap="square" rtlCol="0">
            <a:spAutoFit/>
          </a:bodyPr>
          <a:lstStyle/>
          <a:p>
            <a:pPr algn="ctr"/>
            <a:r>
              <a:rPr lang="en-US" sz="4000" b="1" dirty="0" smtClean="0">
                <a:solidFill>
                  <a:srgbClr val="FF0000"/>
                </a:solidFill>
              </a:rPr>
              <a:t>3</a:t>
            </a:r>
            <a:endParaRPr lang="en-US" sz="4000" b="1" dirty="0">
              <a:solidFill>
                <a:srgbClr val="FF0000"/>
              </a:solidFill>
            </a:endParaRPr>
          </a:p>
        </p:txBody>
      </p:sp>
      <p:sp>
        <p:nvSpPr>
          <p:cNvPr id="21" name="TextBox 20"/>
          <p:cNvSpPr txBox="1"/>
          <p:nvPr/>
        </p:nvSpPr>
        <p:spPr>
          <a:xfrm>
            <a:off x="3724934" y="2778638"/>
            <a:ext cx="5167423" cy="1107996"/>
          </a:xfrm>
          <a:prstGeom prst="rect">
            <a:avLst/>
          </a:prstGeom>
          <a:solidFill>
            <a:schemeClr val="bg1"/>
          </a:solidFill>
        </p:spPr>
        <p:txBody>
          <a:bodyPr wrap="square" rtlCol="0">
            <a:spAutoFit/>
          </a:bodyPr>
          <a:lstStyle/>
          <a:p>
            <a:r>
              <a:rPr lang="en-US" sz="2200" b="1" dirty="0" smtClean="0"/>
              <a:t>Fill in the table for 4 different amounts where you would use 10-50 quarts of blueberries</a:t>
            </a:r>
            <a:r>
              <a:rPr lang="en-US" sz="2200" dirty="0" smtClean="0"/>
              <a:t>.</a:t>
            </a:r>
            <a:endParaRPr lang="en-US" sz="2200" dirty="0"/>
          </a:p>
        </p:txBody>
      </p:sp>
      <p:sp>
        <p:nvSpPr>
          <p:cNvPr id="22" name="TextBox 21"/>
          <p:cNvSpPr txBox="1"/>
          <p:nvPr/>
        </p:nvSpPr>
        <p:spPr>
          <a:xfrm>
            <a:off x="3728477" y="2782180"/>
            <a:ext cx="5167423" cy="1107996"/>
          </a:xfrm>
          <a:prstGeom prst="rect">
            <a:avLst/>
          </a:prstGeom>
          <a:solidFill>
            <a:schemeClr val="bg1"/>
          </a:solidFill>
        </p:spPr>
        <p:txBody>
          <a:bodyPr wrap="square" rtlCol="0">
            <a:spAutoFit/>
          </a:bodyPr>
          <a:lstStyle/>
          <a:p>
            <a:r>
              <a:rPr lang="en-US" sz="2200" b="1" dirty="0" smtClean="0"/>
              <a:t>Fill in the table for 4 different amounts where the blueberries are greater than 100 quarts</a:t>
            </a:r>
            <a:endParaRPr lang="en-US" sz="2200" dirty="0"/>
          </a:p>
        </p:txBody>
      </p:sp>
    </p:spTree>
    <p:extLst>
      <p:ext uri="{BB962C8B-B14F-4D97-AF65-F5344CB8AC3E}">
        <p14:creationId xmlns:p14="http://schemas.microsoft.com/office/powerpoint/2010/main" val="123392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2" descr="http://clipartfreecollection.com/cliparts/strawberries-clipart/cliparti1_strawberries-clipart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490116">
            <a:off x="3081314" y="4105765"/>
            <a:ext cx="601000" cy="780518"/>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6"/>
          <p:cNvPicPr>
            <a:picLocks noChangeAspect="1"/>
          </p:cNvPicPr>
          <p:nvPr/>
        </p:nvPicPr>
        <p:blipFill>
          <a:blip r:embed="rId3" cstate="print"/>
          <a:stretch>
            <a:fillRect/>
          </a:stretch>
        </p:blipFill>
        <p:spPr>
          <a:xfrm>
            <a:off x="290355" y="195258"/>
            <a:ext cx="8563288" cy="440844"/>
          </a:xfrm>
          <a:prstGeom prst="rect">
            <a:avLst/>
          </a:prstGeom>
        </p:spPr>
      </p:pic>
      <p:pic>
        <p:nvPicPr>
          <p:cNvPr id="6" name="Picture 5"/>
          <p:cNvPicPr>
            <a:picLocks noChangeAspect="1"/>
          </p:cNvPicPr>
          <p:nvPr/>
        </p:nvPicPr>
        <p:blipFill>
          <a:blip r:embed="rId4" cstate="print"/>
          <a:srcRect t="1275" b="67485"/>
          <a:stretch>
            <a:fillRect/>
          </a:stretch>
        </p:blipFill>
        <p:spPr>
          <a:xfrm>
            <a:off x="148863" y="606056"/>
            <a:ext cx="2881416" cy="3189767"/>
          </a:xfrm>
          <a:prstGeom prst="rect">
            <a:avLst/>
          </a:prstGeom>
        </p:spPr>
      </p:pic>
      <p:sp>
        <p:nvSpPr>
          <p:cNvPr id="49" name="Rectangle 48"/>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998385" y="574155"/>
            <a:ext cx="5603358" cy="461665"/>
          </a:xfrm>
          <a:prstGeom prst="rect">
            <a:avLst/>
          </a:prstGeom>
          <a:noFill/>
        </p:spPr>
        <p:txBody>
          <a:bodyPr wrap="square" rtlCol="0">
            <a:spAutoFit/>
          </a:bodyPr>
          <a:lstStyle/>
          <a:p>
            <a:pPr>
              <a:buFont typeface="Arial" pitchFamily="34" charset="0"/>
              <a:buChar char="•"/>
            </a:pPr>
            <a:r>
              <a:rPr lang="en-US" sz="2400" dirty="0" smtClean="0"/>
              <a:t>What patterns can you see in the tables?</a:t>
            </a:r>
            <a:endParaRPr lang="en-US" sz="2400" dirty="0"/>
          </a:p>
        </p:txBody>
      </p:sp>
      <p:sp>
        <p:nvSpPr>
          <p:cNvPr id="14" name="TextBox 13"/>
          <p:cNvSpPr txBox="1"/>
          <p:nvPr/>
        </p:nvSpPr>
        <p:spPr>
          <a:xfrm>
            <a:off x="3012559" y="1162492"/>
            <a:ext cx="5950688" cy="830997"/>
          </a:xfrm>
          <a:prstGeom prst="rect">
            <a:avLst/>
          </a:prstGeom>
          <a:noFill/>
        </p:spPr>
        <p:txBody>
          <a:bodyPr wrap="square" rtlCol="0">
            <a:spAutoFit/>
          </a:bodyPr>
          <a:lstStyle/>
          <a:p>
            <a:pPr>
              <a:buFont typeface="Arial" pitchFamily="34" charset="0"/>
              <a:buChar char="•"/>
            </a:pPr>
            <a:r>
              <a:rPr lang="en-US" sz="2400" dirty="0" smtClean="0"/>
              <a:t>How are the amounts of blueberries and strawberries related to each other?</a:t>
            </a:r>
            <a:endParaRPr lang="en-US" sz="2400" dirty="0"/>
          </a:p>
        </p:txBody>
      </p:sp>
      <p:sp>
        <p:nvSpPr>
          <p:cNvPr id="15" name="TextBox 14"/>
          <p:cNvSpPr txBox="1"/>
          <p:nvPr/>
        </p:nvSpPr>
        <p:spPr>
          <a:xfrm>
            <a:off x="3023195" y="2140675"/>
            <a:ext cx="5918785" cy="830997"/>
          </a:xfrm>
          <a:prstGeom prst="rect">
            <a:avLst/>
          </a:prstGeom>
          <a:noFill/>
        </p:spPr>
        <p:txBody>
          <a:bodyPr wrap="square" rtlCol="0">
            <a:spAutoFit/>
          </a:bodyPr>
          <a:lstStyle/>
          <a:p>
            <a:pPr>
              <a:buFont typeface="Arial" pitchFamily="34" charset="0"/>
              <a:buChar char="•"/>
            </a:pPr>
            <a:r>
              <a:rPr lang="en-US" sz="2400" dirty="0" smtClean="0"/>
              <a:t>How are the values in the blueberries column relate to each other?</a:t>
            </a:r>
            <a:endParaRPr lang="en-US" sz="2400" dirty="0"/>
          </a:p>
        </p:txBody>
      </p:sp>
      <p:sp>
        <p:nvSpPr>
          <p:cNvPr id="16" name="TextBox 15"/>
          <p:cNvSpPr txBox="1"/>
          <p:nvPr/>
        </p:nvSpPr>
        <p:spPr>
          <a:xfrm>
            <a:off x="3016106" y="3069247"/>
            <a:ext cx="5918785" cy="830997"/>
          </a:xfrm>
          <a:prstGeom prst="rect">
            <a:avLst/>
          </a:prstGeom>
          <a:noFill/>
        </p:spPr>
        <p:txBody>
          <a:bodyPr wrap="square" rtlCol="0">
            <a:spAutoFit/>
          </a:bodyPr>
          <a:lstStyle/>
          <a:p>
            <a:pPr>
              <a:buFont typeface="Arial" pitchFamily="34" charset="0"/>
              <a:buChar char="•"/>
            </a:pPr>
            <a:r>
              <a:rPr lang="en-US" sz="2400" dirty="0" smtClean="0"/>
              <a:t>How are the values in the strawberries column relate to each other?</a:t>
            </a:r>
            <a:endParaRPr lang="en-US" sz="2400" dirty="0"/>
          </a:p>
        </p:txBody>
      </p:sp>
      <p:sp>
        <p:nvSpPr>
          <p:cNvPr id="17" name="TextBox 16"/>
          <p:cNvSpPr txBox="1"/>
          <p:nvPr/>
        </p:nvSpPr>
        <p:spPr>
          <a:xfrm>
            <a:off x="3774569" y="4093516"/>
            <a:ext cx="5178046" cy="1200329"/>
          </a:xfrm>
          <a:prstGeom prst="rect">
            <a:avLst/>
          </a:prstGeom>
          <a:solidFill>
            <a:schemeClr val="accent1">
              <a:lumMod val="20000"/>
              <a:lumOff val="80000"/>
            </a:schemeClr>
          </a:solidFill>
        </p:spPr>
        <p:txBody>
          <a:bodyPr wrap="square" rtlCol="0">
            <a:spAutoFit/>
          </a:bodyPr>
          <a:lstStyle/>
          <a:p>
            <a:r>
              <a:rPr lang="en-US" sz="2400" b="1" dirty="0" smtClean="0"/>
              <a:t>If we add </a:t>
            </a:r>
            <a:r>
              <a:rPr lang="en-US" sz="2400" b="1" dirty="0" smtClean="0">
                <a:solidFill>
                  <a:srgbClr val="0070C0"/>
                </a:solidFill>
              </a:rPr>
              <a:t>7 quarts of blueberries </a:t>
            </a:r>
            <a:r>
              <a:rPr lang="en-US" sz="2400" b="1" dirty="0" smtClean="0"/>
              <a:t>to the fruit salad in the top table how will we decide how many </a:t>
            </a:r>
            <a:r>
              <a:rPr lang="en-US" sz="2400" b="1" dirty="0" smtClean="0">
                <a:solidFill>
                  <a:srgbClr val="FF0000"/>
                </a:solidFill>
              </a:rPr>
              <a:t>strawberries</a:t>
            </a:r>
            <a:r>
              <a:rPr lang="en-US" sz="2400" b="1" dirty="0" smtClean="0"/>
              <a:t> to add?</a:t>
            </a:r>
            <a:endParaRPr lang="en-US" sz="2400" b="1" dirty="0"/>
          </a:p>
        </p:txBody>
      </p:sp>
      <p:pic>
        <p:nvPicPr>
          <p:cNvPr id="46" name="Picture 4" descr="http://cdn.grid.fotosearch.com/CSP/CSP013/k18541584.jpg"/>
          <p:cNvPicPr>
            <a:picLocks noChangeAspect="1" noChangeArrowheads="1"/>
          </p:cNvPicPr>
          <p:nvPr/>
        </p:nvPicPr>
        <p:blipFill>
          <a:blip r:embed="rId5" cstate="print">
            <a:extLst>
              <a:ext uri="{28A0092B-C50C-407E-A947-70E740481C1C}">
                <a14:useLocalDpi xmlns:a14="http://schemas.microsoft.com/office/drawing/2010/main" val="0"/>
              </a:ext>
            </a:extLst>
          </a:blip>
          <a:srcRect t="5522" r="10564"/>
          <a:stretch>
            <a:fillRect/>
          </a:stretch>
        </p:blipFill>
        <p:spPr bwMode="auto">
          <a:xfrm>
            <a:off x="2913320" y="4859081"/>
            <a:ext cx="584791" cy="425304"/>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3778107" y="4097054"/>
            <a:ext cx="5178046" cy="1200329"/>
          </a:xfrm>
          <a:prstGeom prst="rect">
            <a:avLst/>
          </a:prstGeom>
          <a:solidFill>
            <a:schemeClr val="accent1">
              <a:lumMod val="60000"/>
              <a:lumOff val="40000"/>
            </a:schemeClr>
          </a:solidFill>
        </p:spPr>
        <p:txBody>
          <a:bodyPr wrap="square" rtlCol="0">
            <a:spAutoFit/>
          </a:bodyPr>
          <a:lstStyle/>
          <a:p>
            <a:r>
              <a:rPr lang="en-US" sz="2400" b="1" dirty="0" smtClean="0"/>
              <a:t>If we use 70 quarts of blueberries how can we use the ratio in the top table to find how many strawberries we need?</a:t>
            </a:r>
            <a:endParaRPr lang="en-US" sz="2400" b="1" dirty="0"/>
          </a:p>
        </p:txBody>
      </p:sp>
      <p:sp>
        <p:nvSpPr>
          <p:cNvPr id="19" name="TextBox 18"/>
          <p:cNvSpPr txBox="1"/>
          <p:nvPr/>
        </p:nvSpPr>
        <p:spPr>
          <a:xfrm>
            <a:off x="1190846" y="2147774"/>
            <a:ext cx="808075" cy="646986"/>
          </a:xfrm>
          <a:prstGeom prst="roundRect">
            <a:avLst/>
          </a:prstGeom>
          <a:solidFill>
            <a:srgbClr val="FFFF99"/>
          </a:solidFill>
          <a:ln w="19050">
            <a:solidFill>
              <a:srgbClr val="FF0000"/>
            </a:solidFill>
          </a:ln>
        </p:spPr>
        <p:txBody>
          <a:bodyPr wrap="square" rtlCol="0">
            <a:spAutoFit/>
          </a:bodyPr>
          <a:lstStyle/>
          <a:p>
            <a:r>
              <a:rPr lang="en-US" sz="3200" b="1" dirty="0" smtClean="0">
                <a:solidFill>
                  <a:srgbClr val="FF0000"/>
                </a:solidFill>
              </a:rPr>
              <a:t>1</a:t>
            </a:r>
            <a:r>
              <a:rPr lang="en-US" sz="3200" b="1" dirty="0" smtClean="0"/>
              <a:t>:</a:t>
            </a:r>
            <a:r>
              <a:rPr lang="en-US" sz="3200" b="1" dirty="0" smtClean="0">
                <a:solidFill>
                  <a:srgbClr val="FF0000"/>
                </a:solidFill>
              </a:rPr>
              <a:t>3</a:t>
            </a:r>
            <a:endParaRPr lang="en-US" sz="3200" b="1" dirty="0">
              <a:solidFill>
                <a:srgbClr val="FF0000"/>
              </a:solidFill>
            </a:endParaRPr>
          </a:p>
        </p:txBody>
      </p:sp>
      <p:sp>
        <p:nvSpPr>
          <p:cNvPr id="21" name="Rectangle 20"/>
          <p:cNvSpPr/>
          <p:nvPr/>
        </p:nvSpPr>
        <p:spPr>
          <a:xfrm>
            <a:off x="361507" y="1020726"/>
            <a:ext cx="1212112" cy="393404"/>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4" descr="http://cdn.grid.fotosearch.com/CSP/CSP013/k18541584.jpg"/>
          <p:cNvPicPr>
            <a:picLocks noChangeAspect="1" noChangeArrowheads="1"/>
          </p:cNvPicPr>
          <p:nvPr/>
        </p:nvPicPr>
        <p:blipFill>
          <a:blip r:embed="rId6" cstate="print">
            <a:extLst>
              <a:ext uri="{28A0092B-C50C-407E-A947-70E740481C1C}">
                <a14:useLocalDpi xmlns:a14="http://schemas.microsoft.com/office/drawing/2010/main" val="0"/>
              </a:ext>
            </a:extLst>
          </a:blip>
          <a:srcRect t="5522" r="10564"/>
          <a:stretch>
            <a:fillRect/>
          </a:stretch>
        </p:blipFill>
        <p:spPr bwMode="auto">
          <a:xfrm>
            <a:off x="694662" y="1045537"/>
            <a:ext cx="474922" cy="345399"/>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1619693" y="1024271"/>
            <a:ext cx="1212112" cy="393404"/>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 descr="http://clipartfreecollection.com/cliparts/strawberries-clipart/cliparti1_strawberries-clipart_0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200000">
            <a:off x="2046572" y="1000897"/>
            <a:ext cx="341034" cy="44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3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1"/>
                                          </p:val>
                                        </p:tav>
                                        <p:tav tm="100000">
                                          <p:val>
                                            <p:strVal val="#ppt_x"/>
                                          </p:val>
                                        </p:tav>
                                      </p:tavLst>
                                    </p:anim>
                                    <p:anim calcmode="lin" valueType="num">
                                      <p:cBhvr>
                                        <p:cTn id="29" dur="10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10400"/>
                            </p:stCondLst>
                            <p:childTnLst>
                              <p:par>
                                <p:cTn id="31" presetID="49" presetClass="entr" presetSubtype="0" decel="10000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 calcmode="lin" valueType="num">
                                      <p:cBhvr>
                                        <p:cTn id="35" dur="500" fill="hold"/>
                                        <p:tgtEl>
                                          <p:spTgt spid="19"/>
                                        </p:tgtEl>
                                        <p:attrNameLst>
                                          <p:attrName>style.rotation</p:attrName>
                                        </p:attrNameLst>
                                      </p:cBhvr>
                                      <p:tavLst>
                                        <p:tav tm="0">
                                          <p:val>
                                            <p:fltVal val="360"/>
                                          </p:val>
                                        </p:tav>
                                        <p:tav tm="100000">
                                          <p:val>
                                            <p:fltVal val="0"/>
                                          </p:val>
                                        </p:tav>
                                      </p:tavLst>
                                    </p:anim>
                                    <p:animEffect transition="in" filter="fad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1"/>
                                          </p:val>
                                        </p:tav>
                                        <p:tav tm="100000">
                                          <p:val>
                                            <p:strVal val="#ppt_x"/>
                                          </p:val>
                                        </p:tav>
                                      </p:tavLst>
                                    </p:anim>
                                    <p:anim calcmode="lin" valueType="num">
                                      <p:cBhvr>
                                        <p:cTn id="43"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rcRect t="16251" b="45285"/>
          <a:stretch>
            <a:fillRect/>
          </a:stretch>
        </p:blipFill>
        <p:spPr>
          <a:xfrm>
            <a:off x="449814" y="2222235"/>
            <a:ext cx="7981803" cy="4275440"/>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3" cstate="print"/>
          <a:stretch>
            <a:fillRect/>
          </a:stretch>
        </p:blipFill>
        <p:spPr>
          <a:xfrm>
            <a:off x="311621" y="152726"/>
            <a:ext cx="8563288" cy="440844"/>
          </a:xfrm>
          <a:prstGeom prst="rect">
            <a:avLst/>
          </a:prstGeom>
        </p:spPr>
      </p:pic>
      <p:pic>
        <p:nvPicPr>
          <p:cNvPr id="2" name="Picture 1"/>
          <p:cNvPicPr>
            <a:picLocks noChangeAspect="1"/>
          </p:cNvPicPr>
          <p:nvPr/>
        </p:nvPicPr>
        <p:blipFill>
          <a:blip r:embed="rId4" cstate="print"/>
          <a:stretch>
            <a:fillRect/>
          </a:stretch>
        </p:blipFill>
        <p:spPr>
          <a:xfrm>
            <a:off x="322252" y="2641504"/>
            <a:ext cx="634678" cy="780483"/>
          </a:xfrm>
          <a:prstGeom prst="rect">
            <a:avLst/>
          </a:prstGeom>
        </p:spPr>
      </p:pic>
      <p:pic>
        <p:nvPicPr>
          <p:cNvPr id="6" name="Picture 5"/>
          <p:cNvPicPr>
            <a:picLocks noChangeAspect="1"/>
          </p:cNvPicPr>
          <p:nvPr/>
        </p:nvPicPr>
        <p:blipFill>
          <a:blip r:embed="rId5" cstate="print"/>
          <a:stretch>
            <a:fillRect/>
          </a:stretch>
        </p:blipFill>
        <p:spPr>
          <a:xfrm>
            <a:off x="391757" y="4184802"/>
            <a:ext cx="566557" cy="684943"/>
          </a:xfrm>
          <a:prstGeom prst="rect">
            <a:avLst/>
          </a:prstGeom>
        </p:spPr>
      </p:pic>
      <p:sp>
        <p:nvSpPr>
          <p:cNvPr id="9" name="TextBox 8"/>
          <p:cNvSpPr txBox="1"/>
          <p:nvPr/>
        </p:nvSpPr>
        <p:spPr>
          <a:xfrm>
            <a:off x="233918" y="457187"/>
            <a:ext cx="8718697" cy="830997"/>
          </a:xfrm>
          <a:prstGeom prst="rect">
            <a:avLst/>
          </a:prstGeom>
          <a:noFill/>
        </p:spPr>
        <p:txBody>
          <a:bodyPr wrap="square" rtlCol="0">
            <a:spAutoFit/>
          </a:bodyPr>
          <a:lstStyle/>
          <a:p>
            <a:r>
              <a:rPr lang="en-US" sz="2400" dirty="0" smtClean="0"/>
              <a:t>There are some mistakes in the tables below. Correct the mistakes and state which ratio was used to make the correct table.</a:t>
            </a:r>
            <a:endParaRPr lang="en-US" sz="2400" dirty="0"/>
          </a:p>
        </p:txBody>
      </p:sp>
      <p:pic>
        <p:nvPicPr>
          <p:cNvPr id="10" name="Picture 9"/>
          <p:cNvPicPr>
            <a:picLocks noChangeAspect="1"/>
          </p:cNvPicPr>
          <p:nvPr/>
        </p:nvPicPr>
        <p:blipFill>
          <a:blip r:embed="rId4" cstate="print"/>
          <a:stretch>
            <a:fillRect/>
          </a:stretch>
        </p:blipFill>
        <p:spPr>
          <a:xfrm>
            <a:off x="347061" y="3389328"/>
            <a:ext cx="634678" cy="780483"/>
          </a:xfrm>
          <a:prstGeom prst="rect">
            <a:avLst/>
          </a:prstGeom>
        </p:spPr>
      </p:pic>
      <p:pic>
        <p:nvPicPr>
          <p:cNvPr id="11" name="Picture 10"/>
          <p:cNvPicPr>
            <a:picLocks noChangeAspect="1"/>
          </p:cNvPicPr>
          <p:nvPr/>
        </p:nvPicPr>
        <p:blipFill>
          <a:blip r:embed="rId4" cstate="print"/>
          <a:stretch>
            <a:fillRect/>
          </a:stretch>
        </p:blipFill>
        <p:spPr>
          <a:xfrm>
            <a:off x="347062" y="4835354"/>
            <a:ext cx="634678" cy="780483"/>
          </a:xfrm>
          <a:prstGeom prst="rect">
            <a:avLst/>
          </a:prstGeom>
        </p:spPr>
      </p:pic>
      <p:sp>
        <p:nvSpPr>
          <p:cNvPr id="12" name="TextBox 11"/>
          <p:cNvSpPr txBox="1"/>
          <p:nvPr/>
        </p:nvSpPr>
        <p:spPr>
          <a:xfrm>
            <a:off x="971111" y="1757899"/>
            <a:ext cx="7301020" cy="461665"/>
          </a:xfrm>
          <a:prstGeom prst="rect">
            <a:avLst/>
          </a:prstGeom>
          <a:solidFill>
            <a:schemeClr val="accent1">
              <a:lumMod val="40000"/>
              <a:lumOff val="60000"/>
            </a:schemeClr>
          </a:solidFill>
        </p:spPr>
        <p:txBody>
          <a:bodyPr wrap="square" rtlCol="0">
            <a:spAutoFit/>
          </a:bodyPr>
          <a:lstStyle/>
          <a:p>
            <a:r>
              <a:rPr lang="en-US" sz="2400" dirty="0" smtClean="0"/>
              <a:t>Use your understanding of multiples to the </a:t>
            </a:r>
            <a:r>
              <a:rPr lang="en-US" sz="2400" i="1" dirty="0" smtClean="0"/>
              <a:t>Pay in Dollars</a:t>
            </a:r>
            <a:endParaRPr lang="en-US" sz="2400" i="1" dirty="0"/>
          </a:p>
        </p:txBody>
      </p:sp>
      <p:sp>
        <p:nvSpPr>
          <p:cNvPr id="14" name="TextBox 13"/>
          <p:cNvSpPr txBox="1"/>
          <p:nvPr/>
        </p:nvSpPr>
        <p:spPr>
          <a:xfrm>
            <a:off x="2066261" y="3480392"/>
            <a:ext cx="1080975" cy="578882"/>
          </a:xfrm>
          <a:prstGeom prst="roundRect">
            <a:avLst/>
          </a:prstGeom>
          <a:solidFill>
            <a:schemeClr val="accent1">
              <a:lumMod val="40000"/>
              <a:lumOff val="60000"/>
            </a:schemeClr>
          </a:solidFill>
          <a:ln w="28575">
            <a:solidFill>
              <a:srgbClr val="92D050"/>
            </a:solidFill>
          </a:ln>
        </p:spPr>
        <p:txBody>
          <a:bodyPr wrap="square" rtlCol="0">
            <a:spAutoFit/>
          </a:bodyPr>
          <a:lstStyle/>
          <a:p>
            <a:r>
              <a:rPr lang="en-US" sz="2000" dirty="0" smtClean="0"/>
              <a:t>x </a:t>
            </a:r>
            <a:r>
              <a:rPr lang="en-US" sz="2800" dirty="0" smtClean="0"/>
              <a:t>___</a:t>
            </a:r>
            <a:r>
              <a:rPr lang="en-US" sz="2000" dirty="0" smtClean="0"/>
              <a:t>=</a:t>
            </a:r>
            <a:endParaRPr lang="en-US" sz="2000" dirty="0"/>
          </a:p>
        </p:txBody>
      </p:sp>
      <p:sp>
        <p:nvSpPr>
          <p:cNvPr id="17" name="TextBox 16"/>
          <p:cNvSpPr txBox="1"/>
          <p:nvPr/>
        </p:nvSpPr>
        <p:spPr>
          <a:xfrm>
            <a:off x="2048541" y="2750290"/>
            <a:ext cx="1080975" cy="578882"/>
          </a:xfrm>
          <a:prstGeom prst="roundRect">
            <a:avLst/>
          </a:prstGeom>
          <a:solidFill>
            <a:schemeClr val="accent1">
              <a:lumMod val="40000"/>
              <a:lumOff val="60000"/>
            </a:schemeClr>
          </a:solidFill>
          <a:ln w="28575">
            <a:solidFill>
              <a:srgbClr val="92D050"/>
            </a:solidFill>
          </a:ln>
        </p:spPr>
        <p:txBody>
          <a:bodyPr wrap="square" rtlCol="0">
            <a:spAutoFit/>
          </a:bodyPr>
          <a:lstStyle/>
          <a:p>
            <a:r>
              <a:rPr lang="en-US" sz="2000" dirty="0" smtClean="0"/>
              <a:t>x </a:t>
            </a:r>
            <a:r>
              <a:rPr lang="en-US" sz="2800" dirty="0" smtClean="0"/>
              <a:t>___</a:t>
            </a:r>
            <a:r>
              <a:rPr lang="en-US" sz="2000" dirty="0" smtClean="0"/>
              <a:t>=</a:t>
            </a:r>
            <a:endParaRPr lang="en-US" sz="2000" dirty="0"/>
          </a:p>
        </p:txBody>
      </p:sp>
      <p:sp>
        <p:nvSpPr>
          <p:cNvPr id="18" name="TextBox 17"/>
          <p:cNvSpPr txBox="1"/>
          <p:nvPr/>
        </p:nvSpPr>
        <p:spPr>
          <a:xfrm>
            <a:off x="2062720" y="4933509"/>
            <a:ext cx="1080975" cy="578882"/>
          </a:xfrm>
          <a:prstGeom prst="roundRect">
            <a:avLst/>
          </a:prstGeom>
          <a:solidFill>
            <a:schemeClr val="accent1">
              <a:lumMod val="40000"/>
              <a:lumOff val="60000"/>
            </a:schemeClr>
          </a:solidFill>
          <a:ln w="28575">
            <a:solidFill>
              <a:srgbClr val="92D050"/>
            </a:solidFill>
          </a:ln>
        </p:spPr>
        <p:txBody>
          <a:bodyPr wrap="square" rtlCol="0">
            <a:spAutoFit/>
          </a:bodyPr>
          <a:lstStyle/>
          <a:p>
            <a:r>
              <a:rPr lang="en-US" sz="2000" dirty="0" smtClean="0"/>
              <a:t>x </a:t>
            </a:r>
            <a:r>
              <a:rPr lang="en-US" sz="2800" dirty="0" smtClean="0"/>
              <a:t>___</a:t>
            </a:r>
            <a:r>
              <a:rPr lang="en-US" sz="2000" dirty="0" smtClean="0"/>
              <a:t>=</a:t>
            </a:r>
            <a:endParaRPr lang="en-US" sz="2000" dirty="0"/>
          </a:p>
        </p:txBody>
      </p:sp>
      <p:sp>
        <p:nvSpPr>
          <p:cNvPr id="19" name="TextBox 18"/>
          <p:cNvSpPr txBox="1"/>
          <p:nvPr/>
        </p:nvSpPr>
        <p:spPr>
          <a:xfrm>
            <a:off x="2062720" y="4199863"/>
            <a:ext cx="1080975" cy="578882"/>
          </a:xfrm>
          <a:prstGeom prst="roundRect">
            <a:avLst/>
          </a:prstGeom>
          <a:solidFill>
            <a:schemeClr val="accent1">
              <a:lumMod val="40000"/>
              <a:lumOff val="60000"/>
            </a:schemeClr>
          </a:solidFill>
          <a:ln w="28575">
            <a:solidFill>
              <a:srgbClr val="92D050"/>
            </a:solidFill>
          </a:ln>
        </p:spPr>
        <p:txBody>
          <a:bodyPr wrap="square" rtlCol="0">
            <a:spAutoFit/>
          </a:bodyPr>
          <a:lstStyle/>
          <a:p>
            <a:r>
              <a:rPr lang="en-US" sz="2000" dirty="0" smtClean="0"/>
              <a:t>x </a:t>
            </a:r>
            <a:r>
              <a:rPr lang="en-US" sz="2800" dirty="0" smtClean="0"/>
              <a:t>___</a:t>
            </a:r>
            <a:r>
              <a:rPr lang="en-US" sz="2000" dirty="0" smtClean="0"/>
              <a:t>=</a:t>
            </a:r>
            <a:endParaRPr lang="en-US" sz="2000" dirty="0"/>
          </a:p>
        </p:txBody>
      </p:sp>
      <p:sp>
        <p:nvSpPr>
          <p:cNvPr id="20" name="TextBox 19"/>
          <p:cNvSpPr txBox="1"/>
          <p:nvPr/>
        </p:nvSpPr>
        <p:spPr>
          <a:xfrm>
            <a:off x="6081822" y="5720319"/>
            <a:ext cx="797444" cy="646331"/>
          </a:xfrm>
          <a:prstGeom prst="rect">
            <a:avLst/>
          </a:prstGeom>
          <a:noFill/>
        </p:spPr>
        <p:txBody>
          <a:bodyPr wrap="square" rtlCol="0">
            <a:spAutoFit/>
          </a:bodyPr>
          <a:lstStyle/>
          <a:p>
            <a:r>
              <a:rPr lang="en-US" sz="3600" b="1" dirty="0" smtClean="0">
                <a:solidFill>
                  <a:srgbClr val="FF0000"/>
                </a:solidFill>
              </a:rPr>
              <a:t>1</a:t>
            </a:r>
            <a:r>
              <a:rPr lang="en-US" sz="3600" b="1" dirty="0" smtClean="0"/>
              <a:t>:</a:t>
            </a:r>
            <a:r>
              <a:rPr lang="en-US" sz="3600" b="1" dirty="0" smtClean="0">
                <a:solidFill>
                  <a:srgbClr val="FF0000"/>
                </a:solidFill>
              </a:rPr>
              <a:t>8</a:t>
            </a:r>
            <a:endParaRPr lang="en-US" sz="3600" b="1" dirty="0">
              <a:solidFill>
                <a:srgbClr val="FF0000"/>
              </a:solidFill>
            </a:endParaRPr>
          </a:p>
        </p:txBody>
      </p:sp>
    </p:spTree>
    <p:extLst>
      <p:ext uri="{BB962C8B-B14F-4D97-AF65-F5344CB8AC3E}">
        <p14:creationId xmlns:p14="http://schemas.microsoft.com/office/powerpoint/2010/main" val="412405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 calcmode="lin" valueType="num">
                                      <p:cBhvr>
                                        <p:cTn id="16" dur="500" fill="hold"/>
                                        <p:tgtEl>
                                          <p:spTgt spid="10"/>
                                        </p:tgtEl>
                                        <p:attrNameLst>
                                          <p:attrName>style.rotation</p:attrName>
                                        </p:attrNameLst>
                                      </p:cBhvr>
                                      <p:tavLst>
                                        <p:tav tm="0">
                                          <p:val>
                                            <p:fltVal val="360"/>
                                          </p:val>
                                        </p:tav>
                                        <p:tav tm="100000">
                                          <p:val>
                                            <p:fltVal val="0"/>
                                          </p:val>
                                        </p:tav>
                                      </p:tavLst>
                                    </p:anim>
                                    <p:animEffect transition="in" filter="fade">
                                      <p:cBhvr>
                                        <p:cTn id="17" dur="500"/>
                                        <p:tgtEl>
                                          <p:spTgt spid="10"/>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 calcmode="lin" valueType="num">
                                      <p:cBhvr>
                                        <p:cTn id="23" dur="500" fill="hold"/>
                                        <p:tgtEl>
                                          <p:spTgt spid="6"/>
                                        </p:tgtEl>
                                        <p:attrNameLst>
                                          <p:attrName>style.rotation</p:attrName>
                                        </p:attrNameLst>
                                      </p:cBhvr>
                                      <p:tavLst>
                                        <p:tav tm="0">
                                          <p:val>
                                            <p:fltVal val="360"/>
                                          </p:val>
                                        </p:tav>
                                        <p:tav tm="100000">
                                          <p:val>
                                            <p:fltVal val="0"/>
                                          </p:val>
                                        </p:tav>
                                      </p:tavLst>
                                    </p:anim>
                                    <p:animEffect transition="in" filter="fade">
                                      <p:cBhvr>
                                        <p:cTn id="24" dur="500"/>
                                        <p:tgtEl>
                                          <p:spTgt spid="6"/>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 calcmode="lin" valueType="num">
                                      <p:cBhvr>
                                        <p:cTn id="30" dur="500" fill="hold"/>
                                        <p:tgtEl>
                                          <p:spTgt spid="11"/>
                                        </p:tgtEl>
                                        <p:attrNameLst>
                                          <p:attrName>style.rotation</p:attrName>
                                        </p:attrNameLst>
                                      </p:cBhvr>
                                      <p:tavLst>
                                        <p:tav tm="0">
                                          <p:val>
                                            <p:fltVal val="360"/>
                                          </p:val>
                                        </p:tav>
                                        <p:tav tm="100000">
                                          <p:val>
                                            <p:fltVal val="0"/>
                                          </p:val>
                                        </p:tav>
                                      </p:tavLst>
                                    </p:anim>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56" presetClass="entr" presetSubtype="0" fill="hold" grpId="0" nodeType="clickEffect">
                                  <p:stCondLst>
                                    <p:cond delay="0"/>
                                  </p:stCondLst>
                                  <p:iterate type="lt">
                                    <p:tmPct val="10000"/>
                                  </p:iterate>
                                  <p:childTnLst>
                                    <p:set>
                                      <p:cBhvr>
                                        <p:cTn id="35" dur="1" fill="hold">
                                          <p:stCondLst>
                                            <p:cond delay="0"/>
                                          </p:stCondLst>
                                        </p:cTn>
                                        <p:tgtEl>
                                          <p:spTgt spid="20"/>
                                        </p:tgtEl>
                                        <p:attrNameLst>
                                          <p:attrName>style.visibility</p:attrName>
                                        </p:attrNameLst>
                                      </p:cBhvr>
                                      <p:to>
                                        <p:strVal val="visible"/>
                                      </p:to>
                                    </p:set>
                                    <p:anim by="(-#ppt_w*2)" calcmode="lin" valueType="num">
                                      <p:cBhvr rctx="PPT">
                                        <p:cTn id="36" dur="500" autoRev="1" fill="hold">
                                          <p:stCondLst>
                                            <p:cond delay="0"/>
                                          </p:stCondLst>
                                        </p:cTn>
                                        <p:tgtEl>
                                          <p:spTgt spid="20"/>
                                        </p:tgtEl>
                                        <p:attrNameLst>
                                          <p:attrName>ppt_w</p:attrName>
                                        </p:attrNameLst>
                                      </p:cBhvr>
                                    </p:anim>
                                    <p:anim by="(#ppt_w*0.50)" calcmode="lin" valueType="num">
                                      <p:cBhvr>
                                        <p:cTn id="37" dur="500" decel="50000" autoRev="1" fill="hold">
                                          <p:stCondLst>
                                            <p:cond delay="0"/>
                                          </p:stCondLst>
                                        </p:cTn>
                                        <p:tgtEl>
                                          <p:spTgt spid="20"/>
                                        </p:tgtEl>
                                        <p:attrNameLst>
                                          <p:attrName>ppt_x</p:attrName>
                                        </p:attrNameLst>
                                      </p:cBhvr>
                                    </p:anim>
                                    <p:anim from="(-#ppt_h/2)" to="(#ppt_y)" calcmode="lin" valueType="num">
                                      <p:cBhvr>
                                        <p:cTn id="38" dur="1000" fill="hold">
                                          <p:stCondLst>
                                            <p:cond delay="0"/>
                                          </p:stCondLst>
                                        </p:cTn>
                                        <p:tgtEl>
                                          <p:spTgt spid="20"/>
                                        </p:tgtEl>
                                        <p:attrNameLst>
                                          <p:attrName>ppt_y</p:attrName>
                                        </p:attrNameLst>
                                      </p:cBhvr>
                                    </p:anim>
                                    <p:animRot by="21600000">
                                      <p:cBhvr>
                                        <p:cTn id="39" dur="1000" fill="hold">
                                          <p:stCondLst>
                                            <p:cond delay="0"/>
                                          </p:stCondLst>
                                        </p:cTn>
                                        <p:tgtEl>
                                          <p:spTgt spid="2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srcRect t="61157" b="6843"/>
          <a:stretch>
            <a:fillRect/>
          </a:stretch>
        </p:blipFill>
        <p:spPr>
          <a:xfrm>
            <a:off x="460449" y="2817654"/>
            <a:ext cx="8019244" cy="3529995"/>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3" cstate="print"/>
          <a:stretch>
            <a:fillRect/>
          </a:stretch>
        </p:blipFill>
        <p:spPr>
          <a:xfrm>
            <a:off x="311621" y="152726"/>
            <a:ext cx="8563288" cy="440844"/>
          </a:xfrm>
          <a:prstGeom prst="rect">
            <a:avLst/>
          </a:prstGeom>
        </p:spPr>
      </p:pic>
      <p:pic>
        <p:nvPicPr>
          <p:cNvPr id="2" name="Picture 1"/>
          <p:cNvPicPr>
            <a:picLocks noChangeAspect="1"/>
          </p:cNvPicPr>
          <p:nvPr/>
        </p:nvPicPr>
        <p:blipFill>
          <a:blip r:embed="rId4" cstate="print"/>
          <a:stretch>
            <a:fillRect/>
          </a:stretch>
        </p:blipFill>
        <p:spPr>
          <a:xfrm>
            <a:off x="322252" y="3279484"/>
            <a:ext cx="634678" cy="780483"/>
          </a:xfrm>
          <a:prstGeom prst="rect">
            <a:avLst/>
          </a:prstGeom>
        </p:spPr>
      </p:pic>
      <p:pic>
        <p:nvPicPr>
          <p:cNvPr id="6" name="Picture 5"/>
          <p:cNvPicPr>
            <a:picLocks noChangeAspect="1"/>
          </p:cNvPicPr>
          <p:nvPr/>
        </p:nvPicPr>
        <p:blipFill>
          <a:blip r:embed="rId5" cstate="print"/>
          <a:stretch>
            <a:fillRect/>
          </a:stretch>
        </p:blipFill>
        <p:spPr>
          <a:xfrm>
            <a:off x="381125" y="4078505"/>
            <a:ext cx="566557" cy="684943"/>
          </a:xfrm>
          <a:prstGeom prst="rect">
            <a:avLst/>
          </a:prstGeom>
        </p:spPr>
      </p:pic>
      <p:sp>
        <p:nvSpPr>
          <p:cNvPr id="9" name="TextBox 8"/>
          <p:cNvSpPr txBox="1"/>
          <p:nvPr/>
        </p:nvSpPr>
        <p:spPr>
          <a:xfrm>
            <a:off x="233918" y="510352"/>
            <a:ext cx="8718697" cy="1569660"/>
          </a:xfrm>
          <a:prstGeom prst="rect">
            <a:avLst/>
          </a:prstGeom>
          <a:noFill/>
        </p:spPr>
        <p:txBody>
          <a:bodyPr wrap="square" rtlCol="0">
            <a:spAutoFit/>
          </a:bodyPr>
          <a:lstStyle/>
          <a:p>
            <a:r>
              <a:rPr lang="en-US" sz="2400" dirty="0" smtClean="0"/>
              <a:t>There are some mistakes in the tables below. Correct the mistakes and state which ratio was used to make the correct table. </a:t>
            </a:r>
          </a:p>
          <a:p>
            <a:pPr algn="ctr"/>
            <a:r>
              <a:rPr lang="en-US" sz="2400" b="1" dirty="0" smtClean="0"/>
              <a:t>If the ratio for the table is </a:t>
            </a:r>
            <a:r>
              <a:rPr lang="en-US" sz="2400" b="1" dirty="0" smtClean="0">
                <a:solidFill>
                  <a:srgbClr val="FF0000"/>
                </a:solidFill>
              </a:rPr>
              <a:t>1</a:t>
            </a:r>
            <a:r>
              <a:rPr lang="en-US" sz="2400" b="1" dirty="0" smtClean="0"/>
              <a:t>:</a:t>
            </a:r>
            <a:r>
              <a:rPr lang="en-US" sz="2400" b="1" dirty="0" smtClean="0">
                <a:solidFill>
                  <a:srgbClr val="FF0000"/>
                </a:solidFill>
              </a:rPr>
              <a:t>5</a:t>
            </a:r>
            <a:r>
              <a:rPr lang="en-US" sz="2400" b="1" dirty="0" smtClean="0"/>
              <a:t> determine if the </a:t>
            </a:r>
          </a:p>
          <a:p>
            <a:pPr algn="ctr"/>
            <a:r>
              <a:rPr lang="en-US" sz="2400" b="1" dirty="0" smtClean="0"/>
              <a:t>Amounts are correct or not ?</a:t>
            </a:r>
            <a:endParaRPr lang="en-US" sz="2400" b="1" dirty="0"/>
          </a:p>
        </p:txBody>
      </p:sp>
      <p:sp>
        <p:nvSpPr>
          <p:cNvPr id="12" name="TextBox 11"/>
          <p:cNvSpPr txBox="1"/>
          <p:nvPr/>
        </p:nvSpPr>
        <p:spPr>
          <a:xfrm>
            <a:off x="992377" y="2438411"/>
            <a:ext cx="7343550" cy="461665"/>
          </a:xfrm>
          <a:prstGeom prst="rect">
            <a:avLst/>
          </a:prstGeom>
          <a:solidFill>
            <a:schemeClr val="accent1">
              <a:lumMod val="40000"/>
              <a:lumOff val="60000"/>
            </a:schemeClr>
          </a:solidFill>
        </p:spPr>
        <p:txBody>
          <a:bodyPr wrap="square" rtlCol="0">
            <a:spAutoFit/>
          </a:bodyPr>
          <a:lstStyle/>
          <a:p>
            <a:r>
              <a:rPr lang="en-US" sz="2400" dirty="0" smtClean="0"/>
              <a:t>Use your understanding of multiples to the </a:t>
            </a:r>
            <a:r>
              <a:rPr lang="en-US" sz="2400" i="1" dirty="0" smtClean="0"/>
              <a:t>Pay in Dollars</a:t>
            </a:r>
            <a:endParaRPr lang="en-US" sz="2400" i="1" dirty="0"/>
          </a:p>
        </p:txBody>
      </p:sp>
      <p:sp>
        <p:nvSpPr>
          <p:cNvPr id="14" name="TextBox 13"/>
          <p:cNvSpPr txBox="1"/>
          <p:nvPr/>
        </p:nvSpPr>
        <p:spPr>
          <a:xfrm>
            <a:off x="2066261" y="4107739"/>
            <a:ext cx="1080975" cy="578882"/>
          </a:xfrm>
          <a:prstGeom prst="roundRect">
            <a:avLst/>
          </a:prstGeom>
          <a:solidFill>
            <a:schemeClr val="accent1">
              <a:lumMod val="40000"/>
              <a:lumOff val="60000"/>
            </a:schemeClr>
          </a:solidFill>
          <a:ln w="28575">
            <a:solidFill>
              <a:srgbClr val="92D050"/>
            </a:solidFill>
          </a:ln>
        </p:spPr>
        <p:txBody>
          <a:bodyPr wrap="square" rtlCol="0">
            <a:spAutoFit/>
          </a:bodyPr>
          <a:lstStyle/>
          <a:p>
            <a:r>
              <a:rPr lang="en-US" sz="2000" dirty="0" smtClean="0"/>
              <a:t>x </a:t>
            </a:r>
            <a:r>
              <a:rPr lang="en-US" sz="2800" dirty="0" smtClean="0"/>
              <a:t>___</a:t>
            </a:r>
            <a:r>
              <a:rPr lang="en-US" sz="2000" dirty="0" smtClean="0"/>
              <a:t>=</a:t>
            </a:r>
            <a:endParaRPr lang="en-US" sz="2000" dirty="0"/>
          </a:p>
        </p:txBody>
      </p:sp>
      <p:sp>
        <p:nvSpPr>
          <p:cNvPr id="17" name="TextBox 16"/>
          <p:cNvSpPr txBox="1"/>
          <p:nvPr/>
        </p:nvSpPr>
        <p:spPr>
          <a:xfrm>
            <a:off x="2048541" y="3377637"/>
            <a:ext cx="1080975" cy="578882"/>
          </a:xfrm>
          <a:prstGeom prst="roundRect">
            <a:avLst/>
          </a:prstGeom>
          <a:solidFill>
            <a:schemeClr val="accent1">
              <a:lumMod val="40000"/>
              <a:lumOff val="60000"/>
            </a:schemeClr>
          </a:solidFill>
          <a:ln w="28575">
            <a:solidFill>
              <a:srgbClr val="92D050"/>
            </a:solidFill>
          </a:ln>
        </p:spPr>
        <p:txBody>
          <a:bodyPr wrap="square" rtlCol="0">
            <a:spAutoFit/>
          </a:bodyPr>
          <a:lstStyle/>
          <a:p>
            <a:r>
              <a:rPr lang="en-US" sz="2000" dirty="0" smtClean="0"/>
              <a:t>x </a:t>
            </a:r>
            <a:r>
              <a:rPr lang="en-US" sz="2800" dirty="0" smtClean="0"/>
              <a:t>___</a:t>
            </a:r>
            <a:r>
              <a:rPr lang="en-US" sz="2000" dirty="0" smtClean="0"/>
              <a:t>=</a:t>
            </a:r>
            <a:endParaRPr lang="en-US" sz="2000" dirty="0"/>
          </a:p>
        </p:txBody>
      </p:sp>
      <p:sp>
        <p:nvSpPr>
          <p:cNvPr id="18" name="TextBox 17"/>
          <p:cNvSpPr txBox="1"/>
          <p:nvPr/>
        </p:nvSpPr>
        <p:spPr>
          <a:xfrm>
            <a:off x="2062720" y="5560856"/>
            <a:ext cx="1080975" cy="578882"/>
          </a:xfrm>
          <a:prstGeom prst="roundRect">
            <a:avLst/>
          </a:prstGeom>
          <a:solidFill>
            <a:schemeClr val="accent1">
              <a:lumMod val="40000"/>
              <a:lumOff val="60000"/>
            </a:schemeClr>
          </a:solidFill>
          <a:ln w="28575">
            <a:solidFill>
              <a:srgbClr val="92D050"/>
            </a:solidFill>
          </a:ln>
        </p:spPr>
        <p:txBody>
          <a:bodyPr wrap="square" rtlCol="0">
            <a:spAutoFit/>
          </a:bodyPr>
          <a:lstStyle/>
          <a:p>
            <a:r>
              <a:rPr lang="en-US" sz="2000" dirty="0" smtClean="0"/>
              <a:t>x </a:t>
            </a:r>
            <a:r>
              <a:rPr lang="en-US" sz="2800" dirty="0" smtClean="0"/>
              <a:t>___</a:t>
            </a:r>
            <a:r>
              <a:rPr lang="en-US" sz="2000" dirty="0" smtClean="0"/>
              <a:t>=</a:t>
            </a:r>
            <a:endParaRPr lang="en-US" sz="2000" dirty="0"/>
          </a:p>
        </p:txBody>
      </p:sp>
      <p:sp>
        <p:nvSpPr>
          <p:cNvPr id="19" name="TextBox 18"/>
          <p:cNvSpPr txBox="1"/>
          <p:nvPr/>
        </p:nvSpPr>
        <p:spPr>
          <a:xfrm>
            <a:off x="2062720" y="4827210"/>
            <a:ext cx="1080975" cy="578882"/>
          </a:xfrm>
          <a:prstGeom prst="roundRect">
            <a:avLst/>
          </a:prstGeom>
          <a:solidFill>
            <a:schemeClr val="accent1">
              <a:lumMod val="40000"/>
              <a:lumOff val="60000"/>
            </a:schemeClr>
          </a:solidFill>
          <a:ln w="28575">
            <a:solidFill>
              <a:srgbClr val="92D050"/>
            </a:solidFill>
          </a:ln>
        </p:spPr>
        <p:txBody>
          <a:bodyPr wrap="square" rtlCol="0">
            <a:spAutoFit/>
          </a:bodyPr>
          <a:lstStyle/>
          <a:p>
            <a:r>
              <a:rPr lang="en-US" sz="2000" dirty="0" smtClean="0"/>
              <a:t>x </a:t>
            </a:r>
            <a:r>
              <a:rPr lang="en-US" sz="2800" dirty="0" smtClean="0"/>
              <a:t>___</a:t>
            </a:r>
            <a:r>
              <a:rPr lang="en-US" sz="2000" dirty="0" smtClean="0"/>
              <a:t>=</a:t>
            </a:r>
            <a:endParaRPr lang="en-US" sz="2000" dirty="0"/>
          </a:p>
        </p:txBody>
      </p:sp>
      <p:pic>
        <p:nvPicPr>
          <p:cNvPr id="21" name="Picture 20"/>
          <p:cNvPicPr>
            <a:picLocks noChangeAspect="1"/>
          </p:cNvPicPr>
          <p:nvPr/>
        </p:nvPicPr>
        <p:blipFill>
          <a:blip r:embed="rId5" cstate="print"/>
          <a:stretch>
            <a:fillRect/>
          </a:stretch>
        </p:blipFill>
        <p:spPr>
          <a:xfrm>
            <a:off x="405937" y="4815696"/>
            <a:ext cx="566557" cy="684943"/>
          </a:xfrm>
          <a:prstGeom prst="rect">
            <a:avLst/>
          </a:prstGeom>
        </p:spPr>
      </p:pic>
      <p:pic>
        <p:nvPicPr>
          <p:cNvPr id="22" name="Picture 21"/>
          <p:cNvPicPr>
            <a:picLocks noChangeAspect="1"/>
          </p:cNvPicPr>
          <p:nvPr/>
        </p:nvPicPr>
        <p:blipFill>
          <a:blip r:embed="rId5" cstate="print"/>
          <a:stretch>
            <a:fillRect/>
          </a:stretch>
        </p:blipFill>
        <p:spPr>
          <a:xfrm>
            <a:off x="416566" y="5517444"/>
            <a:ext cx="566557" cy="684943"/>
          </a:xfrm>
          <a:prstGeom prst="rect">
            <a:avLst/>
          </a:prstGeom>
        </p:spPr>
      </p:pic>
    </p:spTree>
    <p:extLst>
      <p:ext uri="{BB962C8B-B14F-4D97-AF65-F5344CB8AC3E}">
        <p14:creationId xmlns:p14="http://schemas.microsoft.com/office/powerpoint/2010/main" val="412405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360"/>
                                          </p:val>
                                        </p:tav>
                                        <p:tav tm="100000">
                                          <p:val>
                                            <p:fltVal val="0"/>
                                          </p:val>
                                        </p:tav>
                                      </p:tavLst>
                                    </p:anim>
                                    <p:animEffect transition="in" filter="fade">
                                      <p:cBhvr>
                                        <p:cTn id="17" dur="500"/>
                                        <p:tgtEl>
                                          <p:spTgt spid="6"/>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fltVal val="0"/>
                                          </p:val>
                                        </p:tav>
                                        <p:tav tm="100000">
                                          <p:val>
                                            <p:strVal val="#ppt_w"/>
                                          </p:val>
                                        </p:tav>
                                      </p:tavLst>
                                    </p:anim>
                                    <p:anim calcmode="lin" valueType="num">
                                      <p:cBhvr>
                                        <p:cTn id="22" dur="500" fill="hold"/>
                                        <p:tgtEl>
                                          <p:spTgt spid="21"/>
                                        </p:tgtEl>
                                        <p:attrNameLst>
                                          <p:attrName>ppt_h</p:attrName>
                                        </p:attrNameLst>
                                      </p:cBhvr>
                                      <p:tavLst>
                                        <p:tav tm="0">
                                          <p:val>
                                            <p:fltVal val="0"/>
                                          </p:val>
                                        </p:tav>
                                        <p:tav tm="100000">
                                          <p:val>
                                            <p:strVal val="#ppt_h"/>
                                          </p:val>
                                        </p:tav>
                                      </p:tavLst>
                                    </p:anim>
                                    <p:anim calcmode="lin" valueType="num">
                                      <p:cBhvr>
                                        <p:cTn id="23" dur="500" fill="hold"/>
                                        <p:tgtEl>
                                          <p:spTgt spid="21"/>
                                        </p:tgtEl>
                                        <p:attrNameLst>
                                          <p:attrName>style.rotation</p:attrName>
                                        </p:attrNameLst>
                                      </p:cBhvr>
                                      <p:tavLst>
                                        <p:tav tm="0">
                                          <p:val>
                                            <p:fltVal val="360"/>
                                          </p:val>
                                        </p:tav>
                                        <p:tav tm="100000">
                                          <p:val>
                                            <p:fltVal val="0"/>
                                          </p:val>
                                        </p:tav>
                                      </p:tavLst>
                                    </p:anim>
                                    <p:animEffect transition="in" filter="fade">
                                      <p:cBhvr>
                                        <p:cTn id="24" dur="500"/>
                                        <p:tgtEl>
                                          <p:spTgt spid="21"/>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500" fill="hold"/>
                                        <p:tgtEl>
                                          <p:spTgt spid="22"/>
                                        </p:tgtEl>
                                        <p:attrNameLst>
                                          <p:attrName>ppt_w</p:attrName>
                                        </p:attrNameLst>
                                      </p:cBhvr>
                                      <p:tavLst>
                                        <p:tav tm="0">
                                          <p:val>
                                            <p:fltVal val="0"/>
                                          </p:val>
                                        </p:tav>
                                        <p:tav tm="100000">
                                          <p:val>
                                            <p:strVal val="#ppt_w"/>
                                          </p:val>
                                        </p:tav>
                                      </p:tavLst>
                                    </p:anim>
                                    <p:anim calcmode="lin" valueType="num">
                                      <p:cBhvr>
                                        <p:cTn id="29" dur="500" fill="hold"/>
                                        <p:tgtEl>
                                          <p:spTgt spid="22"/>
                                        </p:tgtEl>
                                        <p:attrNameLst>
                                          <p:attrName>ppt_h</p:attrName>
                                        </p:attrNameLst>
                                      </p:cBhvr>
                                      <p:tavLst>
                                        <p:tav tm="0">
                                          <p:val>
                                            <p:fltVal val="0"/>
                                          </p:val>
                                        </p:tav>
                                        <p:tav tm="100000">
                                          <p:val>
                                            <p:strVal val="#ppt_h"/>
                                          </p:val>
                                        </p:tav>
                                      </p:tavLst>
                                    </p:anim>
                                    <p:anim calcmode="lin" valueType="num">
                                      <p:cBhvr>
                                        <p:cTn id="30" dur="500" fill="hold"/>
                                        <p:tgtEl>
                                          <p:spTgt spid="22"/>
                                        </p:tgtEl>
                                        <p:attrNameLst>
                                          <p:attrName>style.rotation</p:attrName>
                                        </p:attrNameLst>
                                      </p:cBhvr>
                                      <p:tavLst>
                                        <p:tav tm="0">
                                          <p:val>
                                            <p:fltVal val="360"/>
                                          </p:val>
                                        </p:tav>
                                        <p:tav tm="100000">
                                          <p:val>
                                            <p:fltVal val="0"/>
                                          </p:val>
                                        </p:tav>
                                      </p:tavLst>
                                    </p:anim>
                                    <p:animEffect transition="in" filter="fade">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lemonade clip art"/>
          <p:cNvPicPr>
            <a:picLocks noChangeAspect="1" noChangeArrowheads="1"/>
          </p:cNvPicPr>
          <p:nvPr/>
        </p:nvPicPr>
        <p:blipFill>
          <a:blip r:embed="rId2" cstate="print"/>
          <a:srcRect/>
          <a:stretch>
            <a:fillRect/>
          </a:stretch>
        </p:blipFill>
        <p:spPr bwMode="auto">
          <a:xfrm>
            <a:off x="116963" y="4093534"/>
            <a:ext cx="1711841" cy="1711842"/>
          </a:xfrm>
          <a:prstGeom prst="rect">
            <a:avLst/>
          </a:prstGeom>
          <a:noFill/>
        </p:spPr>
      </p:pic>
      <p:sp>
        <p:nvSpPr>
          <p:cNvPr id="6" name="Rectangle 5"/>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cstate="print"/>
          <a:stretch>
            <a:fillRect/>
          </a:stretch>
        </p:blipFill>
        <p:spPr>
          <a:xfrm>
            <a:off x="290355" y="142093"/>
            <a:ext cx="8563288" cy="440844"/>
          </a:xfrm>
          <a:prstGeom prst="rect">
            <a:avLst/>
          </a:prstGeom>
        </p:spPr>
      </p:pic>
      <p:sp>
        <p:nvSpPr>
          <p:cNvPr id="5" name="TextBox 4"/>
          <p:cNvSpPr txBox="1"/>
          <p:nvPr/>
        </p:nvSpPr>
        <p:spPr>
          <a:xfrm>
            <a:off x="361507" y="584791"/>
            <a:ext cx="8495414" cy="1200329"/>
          </a:xfrm>
          <a:prstGeom prst="rect">
            <a:avLst/>
          </a:prstGeom>
          <a:noFill/>
        </p:spPr>
        <p:txBody>
          <a:bodyPr wrap="square" rtlCol="0">
            <a:spAutoFit/>
          </a:bodyPr>
          <a:lstStyle/>
          <a:p>
            <a:r>
              <a:rPr lang="en-US" sz="2400" dirty="0" smtClean="0"/>
              <a:t>Create a ratio table for making lemonade if the juice to water ratio is </a:t>
            </a:r>
            <a:r>
              <a:rPr lang="en-US" sz="2400" b="1" dirty="0" smtClean="0"/>
              <a:t>1:3.</a:t>
            </a:r>
            <a:r>
              <a:rPr lang="en-US" sz="2400" dirty="0" smtClean="0"/>
              <a:t> Show how </a:t>
            </a:r>
            <a:r>
              <a:rPr lang="en-US" sz="2400" i="1" dirty="0" smtClean="0"/>
              <a:t>much lemon juice </a:t>
            </a:r>
            <a:r>
              <a:rPr lang="en-US" sz="2400" dirty="0" smtClean="0"/>
              <a:t>you would need if you used </a:t>
            </a:r>
            <a:r>
              <a:rPr lang="en-US" sz="2400" b="1" dirty="0" smtClean="0"/>
              <a:t>36</a:t>
            </a:r>
            <a:r>
              <a:rPr lang="en-US" sz="2400" dirty="0" smtClean="0"/>
              <a:t> cups of water to make the lemonade. </a:t>
            </a:r>
            <a:endParaRPr lang="en-US" sz="2400" dirty="0"/>
          </a:p>
        </p:txBody>
      </p:sp>
      <p:graphicFrame>
        <p:nvGraphicFramePr>
          <p:cNvPr id="8" name="Table 7"/>
          <p:cNvGraphicFramePr>
            <a:graphicFrameLocks noGrp="1"/>
          </p:cNvGraphicFramePr>
          <p:nvPr/>
        </p:nvGraphicFramePr>
        <p:xfrm>
          <a:off x="2938130" y="2343296"/>
          <a:ext cx="2686493" cy="2472543"/>
        </p:xfrm>
        <a:graphic>
          <a:graphicData uri="http://schemas.openxmlformats.org/drawingml/2006/table">
            <a:tbl>
              <a:tblPr firstRow="1" bandRow="1">
                <a:tableStyleId>{5C22544A-7EE6-4342-B048-85BDC9FD1C3A}</a:tableStyleId>
              </a:tblPr>
              <a:tblGrid>
                <a:gridCol w="1365015">
                  <a:extLst>
                    <a:ext uri="{9D8B030D-6E8A-4147-A177-3AD203B41FA5}">
                      <a16:colId xmlns:a16="http://schemas.microsoft.com/office/drawing/2014/main" val="20000"/>
                    </a:ext>
                  </a:extLst>
                </a:gridCol>
                <a:gridCol w="1321478">
                  <a:extLst>
                    <a:ext uri="{9D8B030D-6E8A-4147-A177-3AD203B41FA5}">
                      <a16:colId xmlns:a16="http://schemas.microsoft.com/office/drawing/2014/main" val="20001"/>
                    </a:ext>
                  </a:extLst>
                </a:gridCol>
              </a:tblGrid>
              <a:tr h="399903">
                <a:tc>
                  <a:txBody>
                    <a:bodyPr/>
                    <a:lstStyle/>
                    <a:p>
                      <a:pPr algn="ctr"/>
                      <a:r>
                        <a:rPr lang="en-US" dirty="0" smtClean="0"/>
                        <a:t>Lemon Juice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Water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9903">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9903">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9903">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9903">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TextBox 8"/>
          <p:cNvSpPr txBox="1"/>
          <p:nvPr/>
        </p:nvSpPr>
        <p:spPr>
          <a:xfrm>
            <a:off x="2817628" y="1903232"/>
            <a:ext cx="2902688" cy="461665"/>
          </a:xfrm>
          <a:prstGeom prst="rect">
            <a:avLst/>
          </a:prstGeom>
          <a:noFill/>
        </p:spPr>
        <p:txBody>
          <a:bodyPr wrap="square" rtlCol="0">
            <a:spAutoFit/>
          </a:bodyPr>
          <a:lstStyle/>
          <a:p>
            <a:r>
              <a:rPr lang="en-US" b="1" i="1" dirty="0" smtClean="0"/>
              <a:t>Ratio:  </a:t>
            </a:r>
            <a:r>
              <a:rPr lang="en-US" sz="2400" b="1" dirty="0" smtClean="0"/>
              <a:t>____ : ____</a:t>
            </a:r>
            <a:endParaRPr lang="en-US" sz="2400" b="1" dirty="0"/>
          </a:p>
        </p:txBody>
      </p:sp>
      <p:sp>
        <p:nvSpPr>
          <p:cNvPr id="10" name="TextBox 9"/>
          <p:cNvSpPr txBox="1"/>
          <p:nvPr/>
        </p:nvSpPr>
        <p:spPr>
          <a:xfrm>
            <a:off x="216197" y="5723865"/>
            <a:ext cx="8725785" cy="830997"/>
          </a:xfrm>
          <a:prstGeom prst="rect">
            <a:avLst/>
          </a:prstGeom>
          <a:noFill/>
        </p:spPr>
        <p:txBody>
          <a:bodyPr wrap="square" rtlCol="0">
            <a:spAutoFit/>
          </a:bodyPr>
          <a:lstStyle/>
          <a:p>
            <a:r>
              <a:rPr lang="en-US" sz="2400" i="1" dirty="0" smtClean="0"/>
              <a:t>How do we use the ratio the question gives us to fill in the table and come up with the solution to our question</a:t>
            </a:r>
            <a:r>
              <a:rPr lang="en-US" sz="2400" dirty="0" smtClean="0"/>
              <a:t>? </a:t>
            </a:r>
            <a:endParaRPr lang="en-US" sz="2400" dirty="0"/>
          </a:p>
        </p:txBody>
      </p:sp>
    </p:spTree>
    <p:extLst>
      <p:ext uri="{BB962C8B-B14F-4D97-AF65-F5344CB8AC3E}">
        <p14:creationId xmlns:p14="http://schemas.microsoft.com/office/powerpoint/2010/main" val="134565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cstate="print"/>
          <a:stretch>
            <a:fillRect/>
          </a:stretch>
        </p:blipFill>
        <p:spPr>
          <a:xfrm>
            <a:off x="290355" y="142093"/>
            <a:ext cx="8563288" cy="440844"/>
          </a:xfrm>
          <a:prstGeom prst="rect">
            <a:avLst/>
          </a:prstGeom>
        </p:spPr>
      </p:pic>
      <p:sp>
        <p:nvSpPr>
          <p:cNvPr id="5" name="TextBox 4"/>
          <p:cNvSpPr txBox="1"/>
          <p:nvPr/>
        </p:nvSpPr>
        <p:spPr>
          <a:xfrm>
            <a:off x="361507" y="584791"/>
            <a:ext cx="8495414" cy="1200329"/>
          </a:xfrm>
          <a:prstGeom prst="rect">
            <a:avLst/>
          </a:prstGeom>
          <a:noFill/>
        </p:spPr>
        <p:txBody>
          <a:bodyPr wrap="square" rtlCol="0">
            <a:spAutoFit/>
          </a:bodyPr>
          <a:lstStyle/>
          <a:p>
            <a:r>
              <a:rPr lang="en-US" sz="2400" dirty="0" smtClean="0"/>
              <a:t>Create a ratio table for making lemonade if the juice to water ratio is </a:t>
            </a:r>
            <a:r>
              <a:rPr lang="en-US" sz="2400" b="1" dirty="0" smtClean="0"/>
              <a:t>1:3.</a:t>
            </a:r>
            <a:r>
              <a:rPr lang="en-US" sz="2400" dirty="0" smtClean="0"/>
              <a:t> Show how </a:t>
            </a:r>
            <a:r>
              <a:rPr lang="en-US" sz="2400" i="1" dirty="0" smtClean="0"/>
              <a:t>much lemon juice </a:t>
            </a:r>
            <a:r>
              <a:rPr lang="en-US" sz="2400" dirty="0" smtClean="0"/>
              <a:t>you would need if you used </a:t>
            </a:r>
            <a:r>
              <a:rPr lang="en-US" sz="2400" b="1" dirty="0" smtClean="0"/>
              <a:t>36</a:t>
            </a:r>
            <a:r>
              <a:rPr lang="en-US" sz="2400" dirty="0" smtClean="0"/>
              <a:t> cups of water to make the lemonade. </a:t>
            </a:r>
            <a:endParaRPr lang="en-US" sz="2400" dirty="0"/>
          </a:p>
        </p:txBody>
      </p:sp>
      <p:graphicFrame>
        <p:nvGraphicFramePr>
          <p:cNvPr id="8" name="Table 7"/>
          <p:cNvGraphicFramePr>
            <a:graphicFrameLocks noGrp="1"/>
          </p:cNvGraphicFramePr>
          <p:nvPr/>
        </p:nvGraphicFramePr>
        <p:xfrm>
          <a:off x="2938130" y="2343296"/>
          <a:ext cx="2686493" cy="2472543"/>
        </p:xfrm>
        <a:graphic>
          <a:graphicData uri="http://schemas.openxmlformats.org/drawingml/2006/table">
            <a:tbl>
              <a:tblPr firstRow="1" bandRow="1">
                <a:tableStyleId>{5C22544A-7EE6-4342-B048-85BDC9FD1C3A}</a:tableStyleId>
              </a:tblPr>
              <a:tblGrid>
                <a:gridCol w="1365015">
                  <a:extLst>
                    <a:ext uri="{9D8B030D-6E8A-4147-A177-3AD203B41FA5}">
                      <a16:colId xmlns:a16="http://schemas.microsoft.com/office/drawing/2014/main" val="20000"/>
                    </a:ext>
                  </a:extLst>
                </a:gridCol>
                <a:gridCol w="1321478">
                  <a:extLst>
                    <a:ext uri="{9D8B030D-6E8A-4147-A177-3AD203B41FA5}">
                      <a16:colId xmlns:a16="http://schemas.microsoft.com/office/drawing/2014/main" val="20001"/>
                    </a:ext>
                  </a:extLst>
                </a:gridCol>
              </a:tblGrid>
              <a:tr h="399903">
                <a:tc>
                  <a:txBody>
                    <a:bodyPr/>
                    <a:lstStyle/>
                    <a:p>
                      <a:pPr algn="ctr"/>
                      <a:r>
                        <a:rPr lang="en-US" dirty="0" smtClean="0"/>
                        <a:t>Lemon Juice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Water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9903">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9903">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9903">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9903">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TextBox 8"/>
          <p:cNvSpPr txBox="1"/>
          <p:nvPr/>
        </p:nvSpPr>
        <p:spPr>
          <a:xfrm>
            <a:off x="2817628" y="1903232"/>
            <a:ext cx="2902688" cy="461665"/>
          </a:xfrm>
          <a:prstGeom prst="rect">
            <a:avLst/>
          </a:prstGeom>
          <a:noFill/>
        </p:spPr>
        <p:txBody>
          <a:bodyPr wrap="square" rtlCol="0">
            <a:spAutoFit/>
          </a:bodyPr>
          <a:lstStyle/>
          <a:p>
            <a:r>
              <a:rPr lang="en-US" b="1" i="1" dirty="0" smtClean="0"/>
              <a:t>Ratio:  </a:t>
            </a:r>
            <a:r>
              <a:rPr lang="en-US" sz="2400" b="1" dirty="0" smtClean="0"/>
              <a:t>____ : ____</a:t>
            </a:r>
            <a:endParaRPr lang="en-US" sz="2400" b="1" dirty="0"/>
          </a:p>
        </p:txBody>
      </p:sp>
      <p:sp>
        <p:nvSpPr>
          <p:cNvPr id="10" name="TextBox 9"/>
          <p:cNvSpPr txBox="1"/>
          <p:nvPr/>
        </p:nvSpPr>
        <p:spPr>
          <a:xfrm>
            <a:off x="216197" y="5723865"/>
            <a:ext cx="8725785" cy="830997"/>
          </a:xfrm>
          <a:prstGeom prst="rect">
            <a:avLst/>
          </a:prstGeom>
          <a:noFill/>
        </p:spPr>
        <p:txBody>
          <a:bodyPr wrap="square" rtlCol="0">
            <a:spAutoFit/>
          </a:bodyPr>
          <a:lstStyle/>
          <a:p>
            <a:r>
              <a:rPr lang="en-US" sz="2400" i="1" dirty="0" smtClean="0"/>
              <a:t>How do we use the ratio the question gives us to fill in the table and come up with the solution to our question</a:t>
            </a:r>
            <a:r>
              <a:rPr lang="en-US" sz="2400" dirty="0" smtClean="0"/>
              <a:t>? </a:t>
            </a:r>
            <a:endParaRPr lang="en-US" sz="2400" dirty="0"/>
          </a:p>
        </p:txBody>
      </p:sp>
    </p:spTree>
    <p:extLst>
      <p:ext uri="{BB962C8B-B14F-4D97-AF65-F5344CB8AC3E}">
        <p14:creationId xmlns:p14="http://schemas.microsoft.com/office/powerpoint/2010/main" val="134565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cstate="print"/>
          <a:stretch>
            <a:fillRect/>
          </a:stretch>
        </p:blipFill>
        <p:spPr>
          <a:xfrm>
            <a:off x="290355" y="142093"/>
            <a:ext cx="8563288" cy="440844"/>
          </a:xfrm>
          <a:prstGeom prst="rect">
            <a:avLst/>
          </a:prstGeom>
        </p:spPr>
      </p:pic>
      <p:sp>
        <p:nvSpPr>
          <p:cNvPr id="5" name="TextBox 4"/>
          <p:cNvSpPr txBox="1"/>
          <p:nvPr/>
        </p:nvSpPr>
        <p:spPr>
          <a:xfrm>
            <a:off x="202011" y="446562"/>
            <a:ext cx="8761235" cy="1569660"/>
          </a:xfrm>
          <a:prstGeom prst="rect">
            <a:avLst/>
          </a:prstGeom>
          <a:noFill/>
        </p:spPr>
        <p:txBody>
          <a:bodyPr wrap="square" rtlCol="0">
            <a:spAutoFit/>
          </a:bodyPr>
          <a:lstStyle/>
          <a:p>
            <a:r>
              <a:rPr lang="en-US" sz="2400" dirty="0" smtClean="0"/>
              <a:t>Ryan made a table to show how much blue and red paint he mixed to get the shade of purple he will use to paint the room. He wants to use the table to help him make larger and smaller batches of purple paint. </a:t>
            </a:r>
            <a:endParaRPr lang="en-US" sz="2400" dirty="0"/>
          </a:p>
        </p:txBody>
      </p:sp>
      <p:graphicFrame>
        <p:nvGraphicFramePr>
          <p:cNvPr id="8" name="Table 7"/>
          <p:cNvGraphicFramePr>
            <a:graphicFrameLocks noGrp="1"/>
          </p:cNvGraphicFramePr>
          <p:nvPr/>
        </p:nvGraphicFramePr>
        <p:xfrm>
          <a:off x="2991312" y="2236964"/>
          <a:ext cx="3260636" cy="2472543"/>
        </p:xfrm>
        <a:graphic>
          <a:graphicData uri="http://schemas.openxmlformats.org/drawingml/2006/table">
            <a:tbl>
              <a:tblPr firstRow="1" bandRow="1">
                <a:tableStyleId>{5C22544A-7EE6-4342-B048-85BDC9FD1C3A}</a:tableStyleId>
              </a:tblPr>
              <a:tblGrid>
                <a:gridCol w="1656739">
                  <a:extLst>
                    <a:ext uri="{9D8B030D-6E8A-4147-A177-3AD203B41FA5}">
                      <a16:colId xmlns:a16="http://schemas.microsoft.com/office/drawing/2014/main" val="20000"/>
                    </a:ext>
                  </a:extLst>
                </a:gridCol>
                <a:gridCol w="1603897">
                  <a:extLst>
                    <a:ext uri="{9D8B030D-6E8A-4147-A177-3AD203B41FA5}">
                      <a16:colId xmlns:a16="http://schemas.microsoft.com/office/drawing/2014/main" val="20001"/>
                    </a:ext>
                  </a:extLst>
                </a:gridCol>
              </a:tblGrid>
              <a:tr h="399903">
                <a:tc>
                  <a:txBody>
                    <a:bodyPr/>
                    <a:lstStyle/>
                    <a:p>
                      <a:pPr algn="ctr"/>
                      <a:r>
                        <a:rPr lang="en-US" dirty="0" smtClean="0"/>
                        <a:t>BLUE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dirty="0" smtClean="0"/>
                        <a:t>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399903">
                <a:tc>
                  <a:txBody>
                    <a:bodyPr/>
                    <a:lstStyle/>
                    <a:p>
                      <a:pPr algn="ctr"/>
                      <a:r>
                        <a:rPr lang="en-US" sz="2800" b="1" dirty="0" smtClean="0"/>
                        <a:t>12</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t>3</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9903">
                <a:tc>
                  <a:txBody>
                    <a:bodyPr/>
                    <a:lstStyle/>
                    <a:p>
                      <a:pPr algn="ctr"/>
                      <a:r>
                        <a:rPr lang="en-US" sz="2800" b="1" dirty="0" smtClean="0"/>
                        <a:t>20</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t>5</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9903">
                <a:tc>
                  <a:txBody>
                    <a:bodyPr/>
                    <a:lstStyle/>
                    <a:p>
                      <a:pPr algn="ctr"/>
                      <a:r>
                        <a:rPr lang="en-US" sz="2800" b="1" dirty="0" smtClean="0"/>
                        <a:t>28</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t>7</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9903">
                <a:tc>
                  <a:txBody>
                    <a:bodyPr/>
                    <a:lstStyle/>
                    <a:p>
                      <a:pPr algn="ctr"/>
                      <a:r>
                        <a:rPr lang="en-US" sz="2800" b="1" dirty="0" smtClean="0"/>
                        <a:t>36</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t>9</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TextBox 8"/>
          <p:cNvSpPr txBox="1"/>
          <p:nvPr/>
        </p:nvSpPr>
        <p:spPr>
          <a:xfrm>
            <a:off x="3179150" y="1754370"/>
            <a:ext cx="2902688" cy="461665"/>
          </a:xfrm>
          <a:prstGeom prst="rect">
            <a:avLst/>
          </a:prstGeom>
          <a:noFill/>
        </p:spPr>
        <p:txBody>
          <a:bodyPr wrap="square" rtlCol="0">
            <a:spAutoFit/>
          </a:bodyPr>
          <a:lstStyle/>
          <a:p>
            <a:r>
              <a:rPr lang="en-US" b="1" i="1" dirty="0" smtClean="0"/>
              <a:t>Ratio:  </a:t>
            </a:r>
            <a:r>
              <a:rPr lang="en-US" sz="2400" b="1" dirty="0" smtClean="0"/>
              <a:t>____ : ____</a:t>
            </a:r>
            <a:endParaRPr lang="en-US" sz="2400" b="1" dirty="0"/>
          </a:p>
        </p:txBody>
      </p:sp>
      <p:sp>
        <p:nvSpPr>
          <p:cNvPr id="10" name="Rounded Rectangle 9"/>
          <p:cNvSpPr/>
          <p:nvPr/>
        </p:nvSpPr>
        <p:spPr>
          <a:xfrm>
            <a:off x="4093534" y="2700669"/>
            <a:ext cx="1190847" cy="40403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107711" y="3225209"/>
            <a:ext cx="1190847" cy="40403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4097078" y="3724939"/>
            <a:ext cx="1190847" cy="40403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4111255" y="4249479"/>
            <a:ext cx="1190847" cy="40403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043928" y="1630323"/>
            <a:ext cx="1453105" cy="584775"/>
          </a:xfrm>
          <a:prstGeom prst="rect">
            <a:avLst/>
          </a:prstGeom>
          <a:noFill/>
        </p:spPr>
        <p:txBody>
          <a:bodyPr wrap="square" rtlCol="0">
            <a:spAutoFit/>
          </a:bodyPr>
          <a:lstStyle/>
          <a:p>
            <a:r>
              <a:rPr lang="en-US" sz="3200" b="1" dirty="0" smtClean="0">
                <a:solidFill>
                  <a:srgbClr val="0070C0"/>
                </a:solidFill>
              </a:rPr>
              <a:t>4</a:t>
            </a:r>
            <a:r>
              <a:rPr lang="en-US" sz="3200" b="1" dirty="0" smtClean="0"/>
              <a:t>       </a:t>
            </a:r>
            <a:r>
              <a:rPr lang="en-US" sz="3200" b="1" dirty="0" smtClean="0">
                <a:solidFill>
                  <a:srgbClr val="FF0000"/>
                </a:solidFill>
              </a:rPr>
              <a:t>1</a:t>
            </a:r>
            <a:endParaRPr lang="en-US" sz="3200" b="1" dirty="0">
              <a:solidFill>
                <a:srgbClr val="FF0000"/>
              </a:solidFill>
            </a:endParaRPr>
          </a:p>
        </p:txBody>
      </p:sp>
      <p:sp>
        <p:nvSpPr>
          <p:cNvPr id="15" name="TextBox 14"/>
          <p:cNvSpPr txBox="1"/>
          <p:nvPr/>
        </p:nvSpPr>
        <p:spPr>
          <a:xfrm>
            <a:off x="216197" y="4915790"/>
            <a:ext cx="8725785" cy="461665"/>
          </a:xfrm>
          <a:prstGeom prst="rect">
            <a:avLst/>
          </a:prstGeom>
          <a:noFill/>
        </p:spPr>
        <p:txBody>
          <a:bodyPr wrap="square" rtlCol="0">
            <a:spAutoFit/>
          </a:bodyPr>
          <a:lstStyle/>
          <a:p>
            <a:r>
              <a:rPr lang="en-US" sz="2400" i="1" dirty="0" smtClean="0"/>
              <a:t>What ratio was used to create this table</a:t>
            </a:r>
            <a:r>
              <a:rPr lang="en-US" sz="2400" dirty="0" smtClean="0"/>
              <a:t>?  </a:t>
            </a:r>
            <a:r>
              <a:rPr lang="en-US" sz="2400" i="1" dirty="0" smtClean="0"/>
              <a:t>How can you prove this</a:t>
            </a:r>
            <a:r>
              <a:rPr lang="en-US" sz="2400" dirty="0" smtClean="0"/>
              <a:t>?</a:t>
            </a:r>
            <a:endParaRPr lang="en-US" sz="2400" dirty="0"/>
          </a:p>
        </p:txBody>
      </p:sp>
      <p:sp>
        <p:nvSpPr>
          <p:cNvPr id="16" name="TextBox 15"/>
          <p:cNvSpPr txBox="1"/>
          <p:nvPr/>
        </p:nvSpPr>
        <p:spPr>
          <a:xfrm>
            <a:off x="216198" y="5504129"/>
            <a:ext cx="8725785" cy="461665"/>
          </a:xfrm>
          <a:prstGeom prst="rect">
            <a:avLst/>
          </a:prstGeom>
          <a:noFill/>
        </p:spPr>
        <p:txBody>
          <a:bodyPr wrap="square" rtlCol="0">
            <a:spAutoFit/>
          </a:bodyPr>
          <a:lstStyle/>
          <a:p>
            <a:r>
              <a:rPr lang="en-US" sz="2400" i="1" dirty="0" smtClean="0"/>
              <a:t>How are the values in </a:t>
            </a:r>
            <a:r>
              <a:rPr lang="en-US" sz="2400" b="1" i="1" u="sng" dirty="0" smtClean="0"/>
              <a:t>each row </a:t>
            </a:r>
            <a:r>
              <a:rPr lang="en-US" sz="2400" i="1" dirty="0" smtClean="0"/>
              <a:t>related to each other?</a:t>
            </a:r>
            <a:endParaRPr lang="en-US" sz="2400" dirty="0"/>
          </a:p>
        </p:txBody>
      </p:sp>
      <p:sp>
        <p:nvSpPr>
          <p:cNvPr id="17" name="TextBox 16"/>
          <p:cNvSpPr txBox="1"/>
          <p:nvPr/>
        </p:nvSpPr>
        <p:spPr>
          <a:xfrm>
            <a:off x="187843" y="6103097"/>
            <a:ext cx="8725785" cy="461665"/>
          </a:xfrm>
          <a:prstGeom prst="rect">
            <a:avLst/>
          </a:prstGeom>
          <a:noFill/>
        </p:spPr>
        <p:txBody>
          <a:bodyPr wrap="square" rtlCol="0">
            <a:spAutoFit/>
          </a:bodyPr>
          <a:lstStyle/>
          <a:p>
            <a:r>
              <a:rPr lang="en-US" sz="2400" i="1" dirty="0" smtClean="0"/>
              <a:t>How are the values in </a:t>
            </a:r>
            <a:r>
              <a:rPr lang="en-US" sz="2400" b="1" i="1" u="sng" dirty="0" smtClean="0"/>
              <a:t>each column </a:t>
            </a:r>
            <a:r>
              <a:rPr lang="en-US" sz="2400" i="1" dirty="0" smtClean="0"/>
              <a:t>related to each other?</a:t>
            </a:r>
            <a:endParaRPr lang="en-US" sz="2400" dirty="0"/>
          </a:p>
        </p:txBody>
      </p:sp>
    </p:spTree>
    <p:extLst>
      <p:ext uri="{BB962C8B-B14F-4D97-AF65-F5344CB8AC3E}">
        <p14:creationId xmlns:p14="http://schemas.microsoft.com/office/powerpoint/2010/main" val="134565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14">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14">
                                            <p:txEl>
                                              <p:pRg st="0" end="0"/>
                                            </p:txEl>
                                          </p:spTgt>
                                        </p:tgtEl>
                                        <p:attrNameLst>
                                          <p:attrName>ppt_w</p:attrName>
                                        </p:attrNameLst>
                                      </p:cBhvr>
                                    </p:anim>
                                    <p:anim by="(#ppt_w*0.50)" calcmode="lin" valueType="num">
                                      <p:cBhvr>
                                        <p:cTn id="13" dur="500" decel="50000" autoRev="1" fill="hold">
                                          <p:stCondLst>
                                            <p:cond delay="0"/>
                                          </p:stCondLst>
                                        </p:cTn>
                                        <p:tgtEl>
                                          <p:spTgt spid="14">
                                            <p:txEl>
                                              <p:pRg st="0" end="0"/>
                                            </p:txEl>
                                          </p:spTgt>
                                        </p:tgtEl>
                                        <p:attrNameLst>
                                          <p:attrName>ppt_x</p:attrName>
                                        </p:attrNameLst>
                                      </p:cBhvr>
                                    </p:anim>
                                    <p:anim from="(-#ppt_h/2)" to="(#ppt_y)" calcmode="lin" valueType="num">
                                      <p:cBhvr>
                                        <p:cTn id="14" dur="1000" fill="hold">
                                          <p:stCondLst>
                                            <p:cond delay="0"/>
                                          </p:stCondLst>
                                        </p:cTn>
                                        <p:tgtEl>
                                          <p:spTgt spid="14">
                                            <p:txEl>
                                              <p:pRg st="0" end="0"/>
                                            </p:txEl>
                                          </p:spTgt>
                                        </p:tgtEl>
                                        <p:attrNameLst>
                                          <p:attrName>ppt_y</p:attrName>
                                        </p:attrNameLst>
                                      </p:cBhvr>
                                    </p:anim>
                                    <p:animRot by="21600000">
                                      <p:cBhvr>
                                        <p:cTn id="15" dur="1000" fill="hold">
                                          <p:stCondLst>
                                            <p:cond delay="0"/>
                                          </p:stCondLst>
                                        </p:cTn>
                                        <p:tgtEl>
                                          <p:spTgt spid="14">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dissolv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dissolve">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stretch>
            <a:fillRect/>
          </a:stretch>
        </p:blipFill>
        <p:spPr>
          <a:xfrm>
            <a:off x="290355" y="195258"/>
            <a:ext cx="8563288" cy="440844"/>
          </a:xfrm>
          <a:prstGeom prst="rect">
            <a:avLst/>
          </a:prstGeom>
        </p:spPr>
      </p:pic>
      <p:pic>
        <p:nvPicPr>
          <p:cNvPr id="2" name="Picture 1"/>
          <p:cNvPicPr>
            <a:picLocks noChangeAspect="1"/>
          </p:cNvPicPr>
          <p:nvPr/>
        </p:nvPicPr>
        <p:blipFill>
          <a:blip r:embed="rId3" cstate="print"/>
          <a:srcRect l="3429" t="11417" r="3563" b="-443"/>
          <a:stretch>
            <a:fillRect/>
          </a:stretch>
        </p:blipFill>
        <p:spPr>
          <a:xfrm>
            <a:off x="346104" y="616687"/>
            <a:ext cx="8489552" cy="5826642"/>
          </a:xfrm>
          <a:prstGeom prst="rect">
            <a:avLst/>
          </a:prstGeom>
        </p:spPr>
      </p:pic>
      <p:pic>
        <p:nvPicPr>
          <p:cNvPr id="38914" name="Picture 2" descr="http://adventurouschica.com/wp-content/uploads/2015/11/travellesson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06525" y="141442"/>
            <a:ext cx="2049035" cy="123874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69266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574</Words>
  <Application>Microsoft Office PowerPoint</Application>
  <PresentationFormat>On-screen Show (4:3)</PresentationFormat>
  <Paragraphs>64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AntigoniBd</vt:lpstr>
      <vt:lpstr>Arial</vt:lpstr>
      <vt:lpstr>Calibri</vt:lpstr>
      <vt:lpstr>Wingdings</vt:lpstr>
      <vt:lpstr>Office Theme</vt:lpstr>
      <vt:lpstr>Ratios Module 1: Lesson 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Ratios Module 1: Lesson 10</dc:title>
  <dc:creator>Crawford Family</dc:creator>
  <cp:lastModifiedBy>Penny Crawford</cp:lastModifiedBy>
  <cp:revision>4</cp:revision>
  <dcterms:created xsi:type="dcterms:W3CDTF">2016-09-18T23:58:43Z</dcterms:created>
  <dcterms:modified xsi:type="dcterms:W3CDTF">2016-10-03T18:16:58Z</dcterms:modified>
</cp:coreProperties>
</file>