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4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1D695-DE7D-4853-B788-538CDCD3849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D695-DE7D-4853-B788-538CDCD3849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D695-DE7D-4853-B788-538CDCD3849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D695-DE7D-4853-B788-538CDCD3849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1D695-DE7D-4853-B788-538CDCD3849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1D695-DE7D-4853-B788-538CDCD3849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1D695-DE7D-4853-B788-538CDCD3849F}"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1D695-DE7D-4853-B788-538CDCD3849F}"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1D695-DE7D-4853-B788-538CDCD3849F}"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1D695-DE7D-4853-B788-538CDCD3849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1D695-DE7D-4853-B788-538CDCD3849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98AF0-340E-4553-8914-C89A20C8DF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1D695-DE7D-4853-B788-538CDCD3849F}" type="datetimeFigureOut">
              <a:rPr lang="en-US" smtClean="0"/>
              <a:pPr/>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98AF0-340E-4553-8914-C89A20C8DF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14</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2831544"/>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a:t>
            </a:r>
            <a:r>
              <a:rPr lang="en-US" sz="2800" b="1" u="sng" dirty="0" smtClean="0">
                <a:solidFill>
                  <a:srgbClr val="7030A0"/>
                </a:solidFill>
              </a:rPr>
              <a:t>: Friday Oct. </a:t>
            </a:r>
            <a:r>
              <a:rPr lang="en-US" sz="2800" b="1" u="sng" smtClean="0">
                <a:solidFill>
                  <a:srgbClr val="7030A0"/>
                </a:solidFill>
              </a:rPr>
              <a:t>7</a:t>
            </a:r>
            <a:r>
              <a:rPr lang="en-US" sz="2800" b="1" u="sng" baseline="30000" smtClean="0">
                <a:solidFill>
                  <a:srgbClr val="7030A0"/>
                </a:solidFill>
              </a:rPr>
              <a:t>th</a:t>
            </a:r>
            <a:r>
              <a:rPr lang="en-US" sz="2800" b="1" u="sng" smtClean="0">
                <a:solidFill>
                  <a:srgbClr val="7030A0"/>
                </a:solidFill>
              </a:rPr>
              <a:t> </a:t>
            </a:r>
            <a:endParaRPr lang="en-US" sz="2800" u="sng" dirty="0" smtClean="0">
              <a:solidFill>
                <a:srgbClr val="7030A0"/>
              </a:solidFill>
            </a:endParaRPr>
          </a:p>
          <a:p>
            <a:pPr>
              <a:buFont typeface="Wingdings" pitchFamily="2" charset="2"/>
              <a:buChar char="q"/>
            </a:pPr>
            <a:r>
              <a:rPr lang="en-US" sz="4800" dirty="0" smtClean="0"/>
              <a:t> </a:t>
            </a:r>
            <a:r>
              <a:rPr lang="en-US" sz="4800" b="1" dirty="0" smtClean="0"/>
              <a:t>ENY 1.14 </a:t>
            </a:r>
            <a:r>
              <a:rPr lang="en-US" sz="3200" dirty="0" smtClean="0"/>
              <a:t>exit ticket questions </a:t>
            </a:r>
            <a:r>
              <a:rPr lang="en-US" sz="4800" dirty="0" smtClean="0"/>
              <a:t>1-2</a:t>
            </a:r>
          </a:p>
          <a:p>
            <a:pPr>
              <a:buFont typeface="Wingdings" pitchFamily="2" charset="2"/>
              <a:buChar char="q"/>
            </a:pPr>
            <a:r>
              <a:rPr lang="en-US" sz="4800" b="1" dirty="0" smtClean="0"/>
              <a:t> </a:t>
            </a:r>
            <a:r>
              <a:rPr lang="en-US" sz="4800" b="1" dirty="0" smtClean="0"/>
              <a:t>Backside of the Worksheet</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rcRect l="38578" t="24409" r="35492" b="37185"/>
          <a:stretch>
            <a:fillRect/>
          </a:stretch>
        </p:blipFill>
        <p:spPr>
          <a:xfrm>
            <a:off x="4465675" y="2361491"/>
            <a:ext cx="2902689" cy="2508222"/>
          </a:xfrm>
          <a:prstGeom prst="rect">
            <a:avLst/>
          </a:prstGeom>
        </p:spPr>
      </p:pic>
      <p:pic>
        <p:nvPicPr>
          <p:cNvPr id="8" name="Picture 7"/>
          <p:cNvPicPr>
            <a:picLocks noChangeAspect="1"/>
          </p:cNvPicPr>
          <p:nvPr/>
        </p:nvPicPr>
        <p:blipFill>
          <a:blip r:embed="rId3" cstate="print"/>
          <a:stretch>
            <a:fillRect/>
          </a:stretch>
        </p:blipFill>
        <p:spPr>
          <a:xfrm>
            <a:off x="282328" y="21266"/>
            <a:ext cx="8579341" cy="502527"/>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255181" y="552893"/>
            <a:ext cx="8612372" cy="1323439"/>
          </a:xfrm>
          <a:prstGeom prst="rect">
            <a:avLst/>
          </a:prstGeom>
          <a:noFill/>
        </p:spPr>
        <p:txBody>
          <a:bodyPr wrap="square" rtlCol="0">
            <a:spAutoFit/>
          </a:bodyPr>
          <a:lstStyle/>
          <a:p>
            <a:r>
              <a:rPr lang="en-US" sz="2000" dirty="0" smtClean="0"/>
              <a:t>Kelli is traveling from Yonkers NY, to Morgantown WV. That distance is 400 miles. The total amount of time takes 8 total hours. Use the table to show the time it will take Kelli to travel from Yonkers to each of the towns listed in the schedule if the time traveled is the same from city to city. </a:t>
            </a:r>
            <a:endParaRPr lang="en-US" sz="2000" dirty="0"/>
          </a:p>
        </p:txBody>
      </p:sp>
      <p:pic>
        <p:nvPicPr>
          <p:cNvPr id="11" name="Picture 10"/>
          <p:cNvPicPr>
            <a:picLocks noChangeAspect="1"/>
          </p:cNvPicPr>
          <p:nvPr/>
        </p:nvPicPr>
        <p:blipFill>
          <a:blip r:embed="rId4" cstate="print"/>
          <a:srcRect l="4255" t="32146" r="63699" b="8453"/>
          <a:stretch>
            <a:fillRect/>
          </a:stretch>
        </p:blipFill>
        <p:spPr>
          <a:xfrm>
            <a:off x="297712" y="1956390"/>
            <a:ext cx="3439020" cy="2966483"/>
          </a:xfrm>
          <a:prstGeom prst="rect">
            <a:avLst/>
          </a:prstGeom>
        </p:spPr>
      </p:pic>
      <p:sp>
        <p:nvSpPr>
          <p:cNvPr id="12" name="TextBox 11"/>
          <p:cNvSpPr txBox="1"/>
          <p:nvPr/>
        </p:nvSpPr>
        <p:spPr>
          <a:xfrm>
            <a:off x="3657601" y="2424223"/>
            <a:ext cx="733646" cy="382772"/>
          </a:xfrm>
          <a:prstGeom prst="rect">
            <a:avLst/>
          </a:prstGeom>
          <a:solidFill>
            <a:srgbClr val="FF0000"/>
          </a:solidFill>
        </p:spPr>
        <p:txBody>
          <a:bodyPr wrap="square" rtlCol="0">
            <a:spAutoFit/>
          </a:bodyPr>
          <a:lstStyle/>
          <a:p>
            <a:pPr algn="ctr"/>
            <a:r>
              <a:rPr lang="en-US" b="1" dirty="0" smtClean="0"/>
              <a:t>Time</a:t>
            </a:r>
            <a:endParaRPr lang="en-US" b="1" dirty="0"/>
          </a:p>
        </p:txBody>
      </p:sp>
      <p:sp>
        <p:nvSpPr>
          <p:cNvPr id="13" name="TextBox 12"/>
          <p:cNvSpPr txBox="1"/>
          <p:nvPr/>
        </p:nvSpPr>
        <p:spPr>
          <a:xfrm>
            <a:off x="2066261" y="4894520"/>
            <a:ext cx="1548809" cy="861774"/>
          </a:xfrm>
          <a:prstGeom prst="rect">
            <a:avLst/>
          </a:prstGeom>
          <a:solidFill>
            <a:schemeClr val="accent1">
              <a:lumMod val="40000"/>
              <a:lumOff val="60000"/>
            </a:schemeClr>
          </a:solidFill>
          <a:ln w="38100">
            <a:solidFill>
              <a:srgbClr val="FF0000"/>
            </a:solidFill>
          </a:ln>
        </p:spPr>
        <p:txBody>
          <a:bodyPr wrap="square" rtlCol="0">
            <a:spAutoFit/>
          </a:bodyPr>
          <a:lstStyle/>
          <a:p>
            <a:pPr algn="ctr"/>
            <a:r>
              <a:rPr lang="en-US" b="1" dirty="0" smtClean="0"/>
              <a:t>Total Time</a:t>
            </a:r>
          </a:p>
          <a:p>
            <a:pPr algn="ctr"/>
            <a:r>
              <a:rPr lang="en-US" sz="3200" b="1" dirty="0" smtClean="0"/>
              <a:t>8 hours</a:t>
            </a:r>
            <a:endParaRPr lang="en-US" sz="3200" b="1" dirty="0"/>
          </a:p>
        </p:txBody>
      </p:sp>
      <p:sp>
        <p:nvSpPr>
          <p:cNvPr id="14" name="TextBox 13"/>
          <p:cNvSpPr txBox="1"/>
          <p:nvPr/>
        </p:nvSpPr>
        <p:spPr>
          <a:xfrm>
            <a:off x="191386" y="6007396"/>
            <a:ext cx="8782494" cy="461665"/>
          </a:xfrm>
          <a:prstGeom prst="rect">
            <a:avLst/>
          </a:prstGeom>
          <a:solidFill>
            <a:schemeClr val="accent4">
              <a:lumMod val="40000"/>
              <a:lumOff val="60000"/>
            </a:schemeClr>
          </a:solidFill>
        </p:spPr>
        <p:txBody>
          <a:bodyPr wrap="square" rtlCol="0">
            <a:spAutoFit/>
          </a:bodyPr>
          <a:lstStyle/>
          <a:p>
            <a:r>
              <a:rPr lang="en-US" sz="2400" dirty="0" smtClean="0"/>
              <a:t>How long will it take to get there and get back? Explain your answer.</a:t>
            </a:r>
            <a:endParaRPr lang="en-US" sz="2400" dirty="0"/>
          </a:p>
        </p:txBody>
      </p:sp>
    </p:spTree>
    <p:extLst>
      <p:ext uri="{BB962C8B-B14F-4D97-AF65-F5344CB8AC3E}">
        <p14:creationId xmlns:p14="http://schemas.microsoft.com/office/powerpoint/2010/main" val="34362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rcRect l="2621" t="58320" r="2130"/>
          <a:stretch>
            <a:fillRect/>
          </a:stretch>
        </p:blipFill>
        <p:spPr>
          <a:xfrm>
            <a:off x="255183" y="4710224"/>
            <a:ext cx="8676167" cy="2147776"/>
          </a:xfrm>
          <a:prstGeom prst="rect">
            <a:avLst/>
          </a:prstGeom>
        </p:spPr>
      </p:pic>
      <p:pic>
        <p:nvPicPr>
          <p:cNvPr id="5" name="Picture 4"/>
          <p:cNvPicPr>
            <a:picLocks noChangeAspect="1"/>
          </p:cNvPicPr>
          <p:nvPr/>
        </p:nvPicPr>
        <p:blipFill>
          <a:blip r:embed="rId2" cstate="print"/>
          <a:srcRect l="2621" r="2130" b="45188"/>
          <a:stretch>
            <a:fillRect/>
          </a:stretch>
        </p:blipFill>
        <p:spPr>
          <a:xfrm>
            <a:off x="159487" y="577943"/>
            <a:ext cx="8676167" cy="2824476"/>
          </a:xfrm>
          <a:prstGeom prst="rect">
            <a:avLst/>
          </a:prstGeom>
        </p:spPr>
      </p:pic>
      <p:pic>
        <p:nvPicPr>
          <p:cNvPr id="7" name="Picture 6"/>
          <p:cNvPicPr>
            <a:picLocks noChangeAspect="1"/>
          </p:cNvPicPr>
          <p:nvPr/>
        </p:nvPicPr>
        <p:blipFill>
          <a:blip r:embed="rId3" cstate="print"/>
          <a:stretch>
            <a:fillRect/>
          </a:stretch>
        </p:blipFill>
        <p:spPr>
          <a:xfrm>
            <a:off x="324858" y="21266"/>
            <a:ext cx="8579341" cy="502527"/>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57202" y="2498651"/>
            <a:ext cx="1031358" cy="369332"/>
          </a:xfrm>
          <a:prstGeom prst="rect">
            <a:avLst/>
          </a:prstGeom>
          <a:noFill/>
        </p:spPr>
        <p:txBody>
          <a:bodyPr wrap="square" rtlCol="0">
            <a:spAutoFit/>
          </a:bodyPr>
          <a:lstStyle/>
          <a:p>
            <a:pPr algn="r"/>
            <a:r>
              <a:rPr lang="en-US" b="1" dirty="0" smtClean="0"/>
              <a:t>Yonkers</a:t>
            </a:r>
            <a:endParaRPr lang="en-US" b="1" dirty="0"/>
          </a:p>
        </p:txBody>
      </p:sp>
      <p:sp>
        <p:nvSpPr>
          <p:cNvPr id="10" name="TextBox 9"/>
          <p:cNvSpPr txBox="1"/>
          <p:nvPr/>
        </p:nvSpPr>
        <p:spPr>
          <a:xfrm>
            <a:off x="7410895" y="2470298"/>
            <a:ext cx="1509823" cy="369332"/>
          </a:xfrm>
          <a:prstGeom prst="rect">
            <a:avLst/>
          </a:prstGeom>
          <a:noFill/>
        </p:spPr>
        <p:txBody>
          <a:bodyPr wrap="square" rtlCol="0">
            <a:spAutoFit/>
          </a:bodyPr>
          <a:lstStyle/>
          <a:p>
            <a:pPr algn="r"/>
            <a:r>
              <a:rPr lang="en-US" b="1" dirty="0" smtClean="0"/>
              <a:t>Morgantown</a:t>
            </a:r>
            <a:endParaRPr lang="en-US" b="1" dirty="0"/>
          </a:p>
        </p:txBody>
      </p:sp>
      <p:sp>
        <p:nvSpPr>
          <p:cNvPr id="11" name="Oval 10"/>
          <p:cNvSpPr/>
          <p:nvPr/>
        </p:nvSpPr>
        <p:spPr>
          <a:xfrm>
            <a:off x="1360968" y="2392325"/>
            <a:ext cx="202018" cy="202019"/>
          </a:xfrm>
          <a:prstGeom prst="ellipse">
            <a:avLst/>
          </a:prstGeom>
          <a:solidFill>
            <a:srgbClr val="FF0000"/>
          </a:solid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425071" y="2385236"/>
            <a:ext cx="202018" cy="202019"/>
          </a:xfrm>
          <a:prstGeom prst="ellipse">
            <a:avLst/>
          </a:prstGeom>
          <a:solidFill>
            <a:srgbClr val="FF0000"/>
          </a:solid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67076" y="3108248"/>
            <a:ext cx="1031358" cy="369332"/>
          </a:xfrm>
          <a:prstGeom prst="rect">
            <a:avLst/>
          </a:prstGeom>
          <a:noFill/>
        </p:spPr>
        <p:txBody>
          <a:bodyPr wrap="square" rtlCol="0">
            <a:spAutoFit/>
          </a:bodyPr>
          <a:lstStyle/>
          <a:p>
            <a:pPr algn="r"/>
            <a:r>
              <a:rPr lang="en-US" b="1" dirty="0" smtClean="0">
                <a:solidFill>
                  <a:srgbClr val="FF0000"/>
                </a:solidFill>
              </a:rPr>
              <a:t>Miles</a:t>
            </a:r>
            <a:endParaRPr lang="en-US" b="1" dirty="0">
              <a:solidFill>
                <a:srgbClr val="FF0000"/>
              </a:solidFill>
            </a:endParaRPr>
          </a:p>
        </p:txBody>
      </p:sp>
      <p:sp>
        <p:nvSpPr>
          <p:cNvPr id="14" name="TextBox 13"/>
          <p:cNvSpPr txBox="1"/>
          <p:nvPr/>
        </p:nvSpPr>
        <p:spPr>
          <a:xfrm>
            <a:off x="1899690" y="3143687"/>
            <a:ext cx="588329" cy="369332"/>
          </a:xfrm>
          <a:prstGeom prst="rect">
            <a:avLst/>
          </a:prstGeom>
          <a:noFill/>
        </p:spPr>
        <p:txBody>
          <a:bodyPr wrap="square" rtlCol="0">
            <a:spAutoFit/>
          </a:bodyPr>
          <a:lstStyle/>
          <a:p>
            <a:pPr algn="ctr"/>
            <a:r>
              <a:rPr lang="en-US" b="1" dirty="0" smtClean="0">
                <a:solidFill>
                  <a:srgbClr val="FF0000"/>
                </a:solidFill>
              </a:rPr>
              <a:t>100</a:t>
            </a:r>
            <a:endParaRPr lang="en-US" b="1" dirty="0">
              <a:solidFill>
                <a:srgbClr val="FF0000"/>
              </a:solidFill>
            </a:endParaRPr>
          </a:p>
        </p:txBody>
      </p:sp>
      <p:sp>
        <p:nvSpPr>
          <p:cNvPr id="17" name="TextBox 16"/>
          <p:cNvSpPr txBox="1"/>
          <p:nvPr/>
        </p:nvSpPr>
        <p:spPr>
          <a:xfrm>
            <a:off x="2658145" y="3125964"/>
            <a:ext cx="588329" cy="369332"/>
          </a:xfrm>
          <a:prstGeom prst="rect">
            <a:avLst/>
          </a:prstGeom>
          <a:noFill/>
        </p:spPr>
        <p:txBody>
          <a:bodyPr wrap="square" rtlCol="0">
            <a:spAutoFit/>
          </a:bodyPr>
          <a:lstStyle/>
          <a:p>
            <a:pPr algn="ctr"/>
            <a:r>
              <a:rPr lang="en-US" b="1" dirty="0" smtClean="0">
                <a:solidFill>
                  <a:srgbClr val="FF0000"/>
                </a:solidFill>
              </a:rPr>
              <a:t>200</a:t>
            </a:r>
            <a:endParaRPr lang="en-US" b="1" dirty="0">
              <a:solidFill>
                <a:srgbClr val="FF0000"/>
              </a:solidFill>
            </a:endParaRPr>
          </a:p>
        </p:txBody>
      </p:sp>
      <p:sp>
        <p:nvSpPr>
          <p:cNvPr id="18" name="TextBox 17"/>
          <p:cNvSpPr txBox="1"/>
          <p:nvPr/>
        </p:nvSpPr>
        <p:spPr>
          <a:xfrm>
            <a:off x="3423690" y="3125966"/>
            <a:ext cx="588329" cy="369332"/>
          </a:xfrm>
          <a:prstGeom prst="rect">
            <a:avLst/>
          </a:prstGeom>
          <a:noFill/>
        </p:spPr>
        <p:txBody>
          <a:bodyPr wrap="square" rtlCol="0">
            <a:spAutoFit/>
          </a:bodyPr>
          <a:lstStyle/>
          <a:p>
            <a:pPr algn="ctr"/>
            <a:r>
              <a:rPr lang="en-US" b="1" dirty="0" smtClean="0">
                <a:solidFill>
                  <a:srgbClr val="FF0000"/>
                </a:solidFill>
              </a:rPr>
              <a:t>300</a:t>
            </a:r>
            <a:endParaRPr lang="en-US" b="1" dirty="0">
              <a:solidFill>
                <a:srgbClr val="FF0000"/>
              </a:solidFill>
            </a:endParaRPr>
          </a:p>
        </p:txBody>
      </p:sp>
      <p:sp>
        <p:nvSpPr>
          <p:cNvPr id="19" name="TextBox 18"/>
          <p:cNvSpPr txBox="1"/>
          <p:nvPr/>
        </p:nvSpPr>
        <p:spPr>
          <a:xfrm>
            <a:off x="4178602" y="3125966"/>
            <a:ext cx="588329" cy="369332"/>
          </a:xfrm>
          <a:prstGeom prst="rect">
            <a:avLst/>
          </a:prstGeom>
          <a:noFill/>
        </p:spPr>
        <p:txBody>
          <a:bodyPr wrap="square" rtlCol="0">
            <a:spAutoFit/>
          </a:bodyPr>
          <a:lstStyle/>
          <a:p>
            <a:pPr algn="ctr"/>
            <a:r>
              <a:rPr lang="en-US" b="1" dirty="0" smtClean="0">
                <a:solidFill>
                  <a:srgbClr val="FF0000"/>
                </a:solidFill>
              </a:rPr>
              <a:t>400</a:t>
            </a:r>
            <a:endParaRPr lang="en-US" b="1" dirty="0">
              <a:solidFill>
                <a:srgbClr val="FF0000"/>
              </a:solidFill>
            </a:endParaRPr>
          </a:p>
        </p:txBody>
      </p:sp>
      <p:sp>
        <p:nvSpPr>
          <p:cNvPr id="20" name="TextBox 19"/>
          <p:cNvSpPr txBox="1"/>
          <p:nvPr/>
        </p:nvSpPr>
        <p:spPr>
          <a:xfrm>
            <a:off x="4933514" y="3125968"/>
            <a:ext cx="588329" cy="369332"/>
          </a:xfrm>
          <a:prstGeom prst="rect">
            <a:avLst/>
          </a:prstGeom>
          <a:noFill/>
        </p:spPr>
        <p:txBody>
          <a:bodyPr wrap="square" rtlCol="0">
            <a:spAutoFit/>
          </a:bodyPr>
          <a:lstStyle/>
          <a:p>
            <a:pPr algn="ctr"/>
            <a:r>
              <a:rPr lang="en-US" b="1" dirty="0" smtClean="0">
                <a:solidFill>
                  <a:srgbClr val="FF0000"/>
                </a:solidFill>
              </a:rPr>
              <a:t>500</a:t>
            </a:r>
            <a:endParaRPr lang="en-US" b="1" dirty="0">
              <a:solidFill>
                <a:srgbClr val="FF0000"/>
              </a:solidFill>
            </a:endParaRPr>
          </a:p>
        </p:txBody>
      </p:sp>
      <p:sp>
        <p:nvSpPr>
          <p:cNvPr id="21" name="TextBox 20"/>
          <p:cNvSpPr txBox="1"/>
          <p:nvPr/>
        </p:nvSpPr>
        <p:spPr>
          <a:xfrm>
            <a:off x="5677792" y="3136599"/>
            <a:ext cx="588329" cy="369332"/>
          </a:xfrm>
          <a:prstGeom prst="rect">
            <a:avLst/>
          </a:prstGeom>
          <a:noFill/>
        </p:spPr>
        <p:txBody>
          <a:bodyPr wrap="square" rtlCol="0">
            <a:spAutoFit/>
          </a:bodyPr>
          <a:lstStyle/>
          <a:p>
            <a:pPr algn="ctr"/>
            <a:r>
              <a:rPr lang="en-US" b="1" dirty="0" smtClean="0">
                <a:solidFill>
                  <a:srgbClr val="FF0000"/>
                </a:solidFill>
              </a:rPr>
              <a:t>600</a:t>
            </a:r>
            <a:endParaRPr lang="en-US" b="1" dirty="0">
              <a:solidFill>
                <a:srgbClr val="FF0000"/>
              </a:solidFill>
            </a:endParaRPr>
          </a:p>
        </p:txBody>
      </p:sp>
      <p:sp>
        <p:nvSpPr>
          <p:cNvPr id="22" name="TextBox 21"/>
          <p:cNvSpPr txBox="1"/>
          <p:nvPr/>
        </p:nvSpPr>
        <p:spPr>
          <a:xfrm>
            <a:off x="6422072" y="3125966"/>
            <a:ext cx="588329" cy="369332"/>
          </a:xfrm>
          <a:prstGeom prst="rect">
            <a:avLst/>
          </a:prstGeom>
          <a:noFill/>
        </p:spPr>
        <p:txBody>
          <a:bodyPr wrap="square" rtlCol="0">
            <a:spAutoFit/>
          </a:bodyPr>
          <a:lstStyle/>
          <a:p>
            <a:pPr algn="ctr"/>
            <a:r>
              <a:rPr lang="en-US" b="1" dirty="0" smtClean="0">
                <a:solidFill>
                  <a:srgbClr val="FF0000"/>
                </a:solidFill>
              </a:rPr>
              <a:t>700</a:t>
            </a:r>
            <a:endParaRPr lang="en-US" b="1" dirty="0">
              <a:solidFill>
                <a:srgbClr val="FF0000"/>
              </a:solidFill>
            </a:endParaRPr>
          </a:p>
        </p:txBody>
      </p:sp>
      <p:sp>
        <p:nvSpPr>
          <p:cNvPr id="23" name="TextBox 22"/>
          <p:cNvSpPr txBox="1"/>
          <p:nvPr/>
        </p:nvSpPr>
        <p:spPr>
          <a:xfrm>
            <a:off x="7219514" y="3125966"/>
            <a:ext cx="588329" cy="369332"/>
          </a:xfrm>
          <a:prstGeom prst="rect">
            <a:avLst/>
          </a:prstGeom>
          <a:noFill/>
        </p:spPr>
        <p:txBody>
          <a:bodyPr wrap="square" rtlCol="0">
            <a:spAutoFit/>
          </a:bodyPr>
          <a:lstStyle/>
          <a:p>
            <a:pPr algn="ctr"/>
            <a:r>
              <a:rPr lang="en-US" b="1" dirty="0" smtClean="0">
                <a:solidFill>
                  <a:srgbClr val="FF0000"/>
                </a:solidFill>
              </a:rPr>
              <a:t>800</a:t>
            </a:r>
            <a:endParaRPr lang="en-US" b="1" dirty="0">
              <a:solidFill>
                <a:srgbClr val="FF0000"/>
              </a:solidFill>
            </a:endParaRPr>
          </a:p>
        </p:txBody>
      </p:sp>
      <p:sp>
        <p:nvSpPr>
          <p:cNvPr id="24" name="Rectangle 23"/>
          <p:cNvSpPr/>
          <p:nvPr/>
        </p:nvSpPr>
        <p:spPr>
          <a:xfrm>
            <a:off x="520996" y="1297172"/>
            <a:ext cx="8176437" cy="637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541181" y="1041991"/>
            <a:ext cx="6315740" cy="2445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76180" y="1910311"/>
            <a:ext cx="825800" cy="369332"/>
          </a:xfrm>
          <a:prstGeom prst="rect">
            <a:avLst/>
          </a:prstGeom>
          <a:noFill/>
        </p:spPr>
        <p:txBody>
          <a:bodyPr wrap="square" rtlCol="0">
            <a:spAutoFit/>
          </a:bodyPr>
          <a:lstStyle/>
          <a:p>
            <a:pPr algn="r"/>
            <a:r>
              <a:rPr lang="en-US" b="1" dirty="0" smtClean="0">
                <a:solidFill>
                  <a:srgbClr val="7030A0"/>
                </a:solidFill>
              </a:rPr>
              <a:t>Hours</a:t>
            </a:r>
            <a:endParaRPr lang="en-US" b="1" dirty="0">
              <a:solidFill>
                <a:srgbClr val="7030A0"/>
              </a:solidFill>
            </a:endParaRPr>
          </a:p>
        </p:txBody>
      </p:sp>
    </p:spTree>
    <p:extLst>
      <p:ext uri="{BB962C8B-B14F-4D97-AF65-F5344CB8AC3E}">
        <p14:creationId xmlns:p14="http://schemas.microsoft.com/office/powerpoint/2010/main" val="164771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8174" y="444406"/>
            <a:ext cx="9601615" cy="430887"/>
          </a:xfrm>
          <a:prstGeom prst="rect">
            <a:avLst/>
          </a:prstGeom>
          <a:noFill/>
        </p:spPr>
        <p:txBody>
          <a:bodyPr wrap="square" rtlCol="0">
            <a:spAutoFit/>
          </a:bodyPr>
          <a:lstStyle/>
          <a:p>
            <a:pPr algn="ctr"/>
            <a:r>
              <a:rPr lang="en-US" sz="2200" dirty="0" smtClean="0"/>
              <a:t>Use a graph, and coordinate points to plot this information on the graph</a:t>
            </a:r>
            <a:endParaRPr lang="en-US" sz="2200" dirty="0"/>
          </a:p>
        </p:txBody>
      </p:sp>
      <p:pic>
        <p:nvPicPr>
          <p:cNvPr id="8" name="Picture 7"/>
          <p:cNvPicPr>
            <a:picLocks noChangeAspect="1"/>
          </p:cNvPicPr>
          <p:nvPr/>
        </p:nvPicPr>
        <p:blipFill>
          <a:blip r:embed="rId2" cstate="print"/>
          <a:stretch>
            <a:fillRect/>
          </a:stretch>
        </p:blipFill>
        <p:spPr>
          <a:xfrm>
            <a:off x="282328" y="69471"/>
            <a:ext cx="8579341" cy="502527"/>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duotone>
              <a:prstClr val="black"/>
              <a:schemeClr val="accent1">
                <a:tint val="45000"/>
                <a:satMod val="400000"/>
              </a:schemeClr>
            </a:duotone>
          </a:blip>
          <a:srcRect l="39142" t="25858" r="36056" b="37185"/>
          <a:stretch>
            <a:fillRect/>
          </a:stretch>
        </p:blipFill>
        <p:spPr>
          <a:xfrm>
            <a:off x="499730" y="3487484"/>
            <a:ext cx="2371060" cy="1989829"/>
          </a:xfrm>
          <a:prstGeom prst="rect">
            <a:avLst/>
          </a:prstGeom>
        </p:spPr>
      </p:pic>
      <p:pic>
        <p:nvPicPr>
          <p:cNvPr id="10" name="Picture 9"/>
          <p:cNvPicPr>
            <a:picLocks noChangeAspect="1"/>
          </p:cNvPicPr>
          <p:nvPr/>
        </p:nvPicPr>
        <p:blipFill>
          <a:blip r:embed="rId4" cstate="print"/>
          <a:srcRect l="4255" t="32146" r="63699" b="8453"/>
          <a:stretch>
            <a:fillRect/>
          </a:stretch>
        </p:blipFill>
        <p:spPr>
          <a:xfrm>
            <a:off x="446566" y="925036"/>
            <a:ext cx="2501851" cy="2519914"/>
          </a:xfrm>
          <a:prstGeom prst="rect">
            <a:avLst/>
          </a:prstGeom>
        </p:spPr>
      </p:pic>
      <p:graphicFrame>
        <p:nvGraphicFramePr>
          <p:cNvPr id="12" name="Table 11"/>
          <p:cNvGraphicFramePr>
            <a:graphicFrameLocks noGrp="1"/>
          </p:cNvGraphicFramePr>
          <p:nvPr/>
        </p:nvGraphicFramePr>
        <p:xfrm>
          <a:off x="4316815" y="1131183"/>
          <a:ext cx="3700130" cy="3387656"/>
        </p:xfrm>
        <a:graphic>
          <a:graphicData uri="http://schemas.openxmlformats.org/drawingml/2006/table">
            <a:tbl>
              <a:tblPr firstRow="1" bandRow="1">
                <a:tableStyleId>{5C22544A-7EE6-4342-B048-85BDC9FD1C3A}</a:tableStyleId>
              </a:tblPr>
              <a:tblGrid>
                <a:gridCol w="370013">
                  <a:extLst>
                    <a:ext uri="{9D8B030D-6E8A-4147-A177-3AD203B41FA5}">
                      <a16:colId xmlns:a16="http://schemas.microsoft.com/office/drawing/2014/main" val="20000"/>
                    </a:ext>
                  </a:extLst>
                </a:gridCol>
                <a:gridCol w="370013">
                  <a:extLst>
                    <a:ext uri="{9D8B030D-6E8A-4147-A177-3AD203B41FA5}">
                      <a16:colId xmlns:a16="http://schemas.microsoft.com/office/drawing/2014/main" val="20001"/>
                    </a:ext>
                  </a:extLst>
                </a:gridCol>
                <a:gridCol w="370013">
                  <a:extLst>
                    <a:ext uri="{9D8B030D-6E8A-4147-A177-3AD203B41FA5}">
                      <a16:colId xmlns:a16="http://schemas.microsoft.com/office/drawing/2014/main" val="20002"/>
                    </a:ext>
                  </a:extLst>
                </a:gridCol>
                <a:gridCol w="370013">
                  <a:extLst>
                    <a:ext uri="{9D8B030D-6E8A-4147-A177-3AD203B41FA5}">
                      <a16:colId xmlns:a16="http://schemas.microsoft.com/office/drawing/2014/main" val="20003"/>
                    </a:ext>
                  </a:extLst>
                </a:gridCol>
                <a:gridCol w="370013">
                  <a:extLst>
                    <a:ext uri="{9D8B030D-6E8A-4147-A177-3AD203B41FA5}">
                      <a16:colId xmlns:a16="http://schemas.microsoft.com/office/drawing/2014/main" val="20004"/>
                    </a:ext>
                  </a:extLst>
                </a:gridCol>
                <a:gridCol w="370013">
                  <a:extLst>
                    <a:ext uri="{9D8B030D-6E8A-4147-A177-3AD203B41FA5}">
                      <a16:colId xmlns:a16="http://schemas.microsoft.com/office/drawing/2014/main" val="20005"/>
                    </a:ext>
                  </a:extLst>
                </a:gridCol>
                <a:gridCol w="370013">
                  <a:extLst>
                    <a:ext uri="{9D8B030D-6E8A-4147-A177-3AD203B41FA5}">
                      <a16:colId xmlns:a16="http://schemas.microsoft.com/office/drawing/2014/main" val="20006"/>
                    </a:ext>
                  </a:extLst>
                </a:gridCol>
                <a:gridCol w="370013">
                  <a:extLst>
                    <a:ext uri="{9D8B030D-6E8A-4147-A177-3AD203B41FA5}">
                      <a16:colId xmlns:a16="http://schemas.microsoft.com/office/drawing/2014/main" val="20007"/>
                    </a:ext>
                  </a:extLst>
                </a:gridCol>
                <a:gridCol w="370013">
                  <a:extLst>
                    <a:ext uri="{9D8B030D-6E8A-4147-A177-3AD203B41FA5}">
                      <a16:colId xmlns:a16="http://schemas.microsoft.com/office/drawing/2014/main" val="20008"/>
                    </a:ext>
                  </a:extLst>
                </a:gridCol>
                <a:gridCol w="370013">
                  <a:extLst>
                    <a:ext uri="{9D8B030D-6E8A-4147-A177-3AD203B41FA5}">
                      <a16:colId xmlns:a16="http://schemas.microsoft.com/office/drawing/2014/main" val="20009"/>
                    </a:ext>
                  </a:extLst>
                </a:gridCol>
              </a:tblGrid>
              <a:tr h="42345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cxnSp>
        <p:nvCxnSpPr>
          <p:cNvPr id="15" name="Straight Arrow Connector 14"/>
          <p:cNvCxnSpPr/>
          <p:nvPr/>
        </p:nvCxnSpPr>
        <p:spPr>
          <a:xfrm flipV="1">
            <a:off x="4316819" y="956930"/>
            <a:ext cx="0" cy="35725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309730" y="4529470"/>
            <a:ext cx="3973033" cy="35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2771" y="5560829"/>
            <a:ext cx="5295015" cy="461665"/>
          </a:xfrm>
          <a:prstGeom prst="rect">
            <a:avLst/>
          </a:prstGeom>
          <a:noFill/>
        </p:spPr>
        <p:txBody>
          <a:bodyPr wrap="square" rtlCol="0">
            <a:spAutoFit/>
          </a:bodyPr>
          <a:lstStyle/>
          <a:p>
            <a:r>
              <a:rPr lang="en-US" sz="2400" dirty="0" smtClean="0">
                <a:solidFill>
                  <a:srgbClr val="FF0000"/>
                </a:solidFill>
              </a:rPr>
              <a:t>Write the hours to miles in ordered pairs: </a:t>
            </a:r>
            <a:endParaRPr lang="en-US" sz="2400" dirty="0">
              <a:solidFill>
                <a:srgbClr val="FF0000"/>
              </a:solidFill>
            </a:endParaRPr>
          </a:p>
        </p:txBody>
      </p:sp>
    </p:spTree>
    <p:extLst>
      <p:ext uri="{BB962C8B-B14F-4D97-AF65-F5344CB8AC3E}">
        <p14:creationId xmlns:p14="http://schemas.microsoft.com/office/powerpoint/2010/main" val="131070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duotone>
              <a:prstClr val="black"/>
              <a:schemeClr val="accent1">
                <a:tint val="45000"/>
                <a:satMod val="400000"/>
              </a:schemeClr>
            </a:duotone>
          </a:blip>
          <a:srcRect l="39142" t="25858" r="36056" b="37185"/>
          <a:stretch>
            <a:fillRect/>
          </a:stretch>
        </p:blipFill>
        <p:spPr>
          <a:xfrm>
            <a:off x="340241" y="3965950"/>
            <a:ext cx="2371060" cy="1989829"/>
          </a:xfrm>
          <a:prstGeom prst="rect">
            <a:avLst/>
          </a:prstGeom>
        </p:spPr>
      </p:pic>
      <p:sp>
        <p:nvSpPr>
          <p:cNvPr id="7" name="TextBox 6"/>
          <p:cNvSpPr txBox="1"/>
          <p:nvPr/>
        </p:nvSpPr>
        <p:spPr>
          <a:xfrm>
            <a:off x="2812106" y="5175894"/>
            <a:ext cx="6087345" cy="769441"/>
          </a:xfrm>
          <a:prstGeom prst="rect">
            <a:avLst/>
          </a:prstGeom>
          <a:noFill/>
        </p:spPr>
        <p:txBody>
          <a:bodyPr wrap="square" rtlCol="0">
            <a:spAutoFit/>
          </a:bodyPr>
          <a:lstStyle/>
          <a:p>
            <a:r>
              <a:rPr lang="en-US" sz="2200" dirty="0" smtClean="0"/>
              <a:t>If dinner is served on the train 250 miles after leaving Yonkers what time will Kelli get to eat? ____  </a:t>
            </a:r>
            <a:endParaRPr lang="en-US" sz="2200" dirty="0"/>
          </a:p>
        </p:txBody>
      </p:sp>
      <p:pic>
        <p:nvPicPr>
          <p:cNvPr id="8" name="Picture 7"/>
          <p:cNvPicPr>
            <a:picLocks noChangeAspect="1"/>
          </p:cNvPicPr>
          <p:nvPr/>
        </p:nvPicPr>
        <p:blipFill>
          <a:blip r:embed="rId3" cstate="print"/>
          <a:stretch>
            <a:fillRect/>
          </a:stretch>
        </p:blipFill>
        <p:spPr>
          <a:xfrm>
            <a:off x="282328" y="69471"/>
            <a:ext cx="8579341" cy="502527"/>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Table 11"/>
          <p:cNvGraphicFramePr>
            <a:graphicFrameLocks noGrp="1"/>
          </p:cNvGraphicFramePr>
          <p:nvPr/>
        </p:nvGraphicFramePr>
        <p:xfrm>
          <a:off x="4444406" y="684616"/>
          <a:ext cx="3700130" cy="3387656"/>
        </p:xfrm>
        <a:graphic>
          <a:graphicData uri="http://schemas.openxmlformats.org/drawingml/2006/table">
            <a:tbl>
              <a:tblPr firstRow="1" bandRow="1">
                <a:tableStyleId>{5C22544A-7EE6-4342-B048-85BDC9FD1C3A}</a:tableStyleId>
              </a:tblPr>
              <a:tblGrid>
                <a:gridCol w="370013">
                  <a:extLst>
                    <a:ext uri="{9D8B030D-6E8A-4147-A177-3AD203B41FA5}">
                      <a16:colId xmlns:a16="http://schemas.microsoft.com/office/drawing/2014/main" val="20000"/>
                    </a:ext>
                  </a:extLst>
                </a:gridCol>
                <a:gridCol w="370013">
                  <a:extLst>
                    <a:ext uri="{9D8B030D-6E8A-4147-A177-3AD203B41FA5}">
                      <a16:colId xmlns:a16="http://schemas.microsoft.com/office/drawing/2014/main" val="20001"/>
                    </a:ext>
                  </a:extLst>
                </a:gridCol>
                <a:gridCol w="370013">
                  <a:extLst>
                    <a:ext uri="{9D8B030D-6E8A-4147-A177-3AD203B41FA5}">
                      <a16:colId xmlns:a16="http://schemas.microsoft.com/office/drawing/2014/main" val="20002"/>
                    </a:ext>
                  </a:extLst>
                </a:gridCol>
                <a:gridCol w="370013">
                  <a:extLst>
                    <a:ext uri="{9D8B030D-6E8A-4147-A177-3AD203B41FA5}">
                      <a16:colId xmlns:a16="http://schemas.microsoft.com/office/drawing/2014/main" val="20003"/>
                    </a:ext>
                  </a:extLst>
                </a:gridCol>
                <a:gridCol w="370013">
                  <a:extLst>
                    <a:ext uri="{9D8B030D-6E8A-4147-A177-3AD203B41FA5}">
                      <a16:colId xmlns:a16="http://schemas.microsoft.com/office/drawing/2014/main" val="20004"/>
                    </a:ext>
                  </a:extLst>
                </a:gridCol>
                <a:gridCol w="370013">
                  <a:extLst>
                    <a:ext uri="{9D8B030D-6E8A-4147-A177-3AD203B41FA5}">
                      <a16:colId xmlns:a16="http://schemas.microsoft.com/office/drawing/2014/main" val="20005"/>
                    </a:ext>
                  </a:extLst>
                </a:gridCol>
                <a:gridCol w="370013">
                  <a:extLst>
                    <a:ext uri="{9D8B030D-6E8A-4147-A177-3AD203B41FA5}">
                      <a16:colId xmlns:a16="http://schemas.microsoft.com/office/drawing/2014/main" val="20006"/>
                    </a:ext>
                  </a:extLst>
                </a:gridCol>
                <a:gridCol w="370013">
                  <a:extLst>
                    <a:ext uri="{9D8B030D-6E8A-4147-A177-3AD203B41FA5}">
                      <a16:colId xmlns:a16="http://schemas.microsoft.com/office/drawing/2014/main" val="20007"/>
                    </a:ext>
                  </a:extLst>
                </a:gridCol>
                <a:gridCol w="370013">
                  <a:extLst>
                    <a:ext uri="{9D8B030D-6E8A-4147-A177-3AD203B41FA5}">
                      <a16:colId xmlns:a16="http://schemas.microsoft.com/office/drawing/2014/main" val="20008"/>
                    </a:ext>
                  </a:extLst>
                </a:gridCol>
                <a:gridCol w="370013">
                  <a:extLst>
                    <a:ext uri="{9D8B030D-6E8A-4147-A177-3AD203B41FA5}">
                      <a16:colId xmlns:a16="http://schemas.microsoft.com/office/drawing/2014/main" val="20009"/>
                    </a:ext>
                  </a:extLst>
                </a:gridCol>
              </a:tblGrid>
              <a:tr h="42345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234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cxnSp>
        <p:nvCxnSpPr>
          <p:cNvPr id="15" name="Straight Arrow Connector 14"/>
          <p:cNvCxnSpPr/>
          <p:nvPr/>
        </p:nvCxnSpPr>
        <p:spPr>
          <a:xfrm flipV="1">
            <a:off x="4444410" y="510363"/>
            <a:ext cx="0" cy="35725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437321" y="4082903"/>
            <a:ext cx="3973033" cy="35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duotone>
              <a:prstClr val="black"/>
              <a:schemeClr val="accent1">
                <a:tint val="45000"/>
                <a:satMod val="400000"/>
              </a:schemeClr>
            </a:duotone>
          </a:blip>
          <a:srcRect l="39142" t="25858" r="36056" b="37185"/>
          <a:stretch>
            <a:fillRect/>
          </a:stretch>
        </p:blipFill>
        <p:spPr>
          <a:xfrm>
            <a:off x="343785" y="2289550"/>
            <a:ext cx="2371060" cy="1989829"/>
          </a:xfrm>
          <a:prstGeom prst="rect">
            <a:avLst/>
          </a:prstGeom>
        </p:spPr>
      </p:pic>
      <p:pic>
        <p:nvPicPr>
          <p:cNvPr id="6" name="Picture 5"/>
          <p:cNvPicPr>
            <a:picLocks noChangeAspect="1"/>
          </p:cNvPicPr>
          <p:nvPr/>
        </p:nvPicPr>
        <p:blipFill>
          <a:blip r:embed="rId2" cstate="print">
            <a:duotone>
              <a:prstClr val="black"/>
              <a:schemeClr val="accent1">
                <a:tint val="45000"/>
                <a:satMod val="400000"/>
              </a:schemeClr>
            </a:duotone>
          </a:blip>
          <a:srcRect l="39142" t="25858" r="36056" b="37185"/>
          <a:stretch>
            <a:fillRect/>
          </a:stretch>
        </p:blipFill>
        <p:spPr>
          <a:xfrm>
            <a:off x="340241" y="616694"/>
            <a:ext cx="2371060" cy="1989829"/>
          </a:xfrm>
          <a:prstGeom prst="rect">
            <a:avLst/>
          </a:prstGeom>
        </p:spPr>
      </p:pic>
      <p:sp>
        <p:nvSpPr>
          <p:cNvPr id="14" name="TextBox 13"/>
          <p:cNvSpPr txBox="1"/>
          <p:nvPr/>
        </p:nvSpPr>
        <p:spPr>
          <a:xfrm>
            <a:off x="2790841" y="5200697"/>
            <a:ext cx="6087345" cy="1107996"/>
          </a:xfrm>
          <a:prstGeom prst="rect">
            <a:avLst/>
          </a:prstGeom>
          <a:solidFill>
            <a:schemeClr val="bg1"/>
          </a:solidFill>
        </p:spPr>
        <p:txBody>
          <a:bodyPr wrap="square" rtlCol="0">
            <a:spAutoFit/>
          </a:bodyPr>
          <a:lstStyle/>
          <a:p>
            <a:r>
              <a:rPr lang="en-US" sz="2200" dirty="0" smtClean="0"/>
              <a:t>The train will stop for a while after 11 hours. How many miles will the train have traveled up until that point? ____________</a:t>
            </a:r>
            <a:endParaRPr lang="en-US" sz="2200" dirty="0"/>
          </a:p>
        </p:txBody>
      </p:sp>
    </p:spTree>
    <p:extLst>
      <p:ext uri="{BB962C8B-B14F-4D97-AF65-F5344CB8AC3E}">
        <p14:creationId xmlns:p14="http://schemas.microsoft.com/office/powerpoint/2010/main" val="131070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rcRect l="5851" t="43596" r="73309" b="7952"/>
          <a:stretch>
            <a:fillRect/>
          </a:stretch>
        </p:blipFill>
        <p:spPr>
          <a:xfrm>
            <a:off x="648588" y="2147778"/>
            <a:ext cx="1828799" cy="2254102"/>
          </a:xfrm>
          <a:prstGeom prst="rect">
            <a:avLst/>
          </a:prstGeom>
        </p:spPr>
      </p:pic>
      <p:pic>
        <p:nvPicPr>
          <p:cNvPr id="8194" name="Picture 2" descr="http://inanimateinsanity.com/characters/season1/assets/cast/lightbul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738" y="4800864"/>
            <a:ext cx="1170964" cy="18400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cstate="print"/>
          <a:stretch>
            <a:fillRect/>
          </a:stretch>
        </p:blipFill>
        <p:spPr>
          <a:xfrm>
            <a:off x="250430" y="0"/>
            <a:ext cx="8579341" cy="502527"/>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65814" y="457200"/>
            <a:ext cx="8591107" cy="830997"/>
          </a:xfrm>
          <a:prstGeom prst="rect">
            <a:avLst/>
          </a:prstGeom>
          <a:noFill/>
        </p:spPr>
        <p:txBody>
          <a:bodyPr wrap="square" rtlCol="0">
            <a:spAutoFit/>
          </a:bodyPr>
          <a:lstStyle/>
          <a:p>
            <a:r>
              <a:rPr lang="en-US" sz="2400" dirty="0" smtClean="0"/>
              <a:t>Change the information in the table to ordered pairs, then plot that information on the graph:</a:t>
            </a:r>
            <a:endParaRPr lang="en-US" sz="2400" dirty="0"/>
          </a:p>
        </p:txBody>
      </p:sp>
      <p:sp>
        <p:nvSpPr>
          <p:cNvPr id="7" name="Right Arrow 6"/>
          <p:cNvSpPr/>
          <p:nvPr/>
        </p:nvSpPr>
        <p:spPr>
          <a:xfrm>
            <a:off x="2551817" y="2424223"/>
            <a:ext cx="531627" cy="414670"/>
          </a:xfrm>
          <a:prstGeom prst="rightArrow">
            <a:avLst/>
          </a:prstGeom>
          <a:solidFill>
            <a:schemeClr val="tx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711303" y="1967024"/>
            <a:ext cx="1818167" cy="382772"/>
          </a:xfrm>
          <a:prstGeom prst="rect">
            <a:avLst/>
          </a:prstGeom>
          <a:solidFill>
            <a:srgbClr val="FF0000"/>
          </a:solidFill>
        </p:spPr>
        <p:txBody>
          <a:bodyPr wrap="square" rtlCol="0">
            <a:spAutoFit/>
          </a:bodyPr>
          <a:lstStyle/>
          <a:p>
            <a:pPr algn="ctr"/>
            <a:r>
              <a:rPr lang="en-US" b="1" dirty="0" smtClean="0"/>
              <a:t>Ordered Pairs</a:t>
            </a:r>
            <a:endParaRPr lang="en-US" b="1" dirty="0"/>
          </a:p>
        </p:txBody>
      </p:sp>
      <p:sp>
        <p:nvSpPr>
          <p:cNvPr id="11" name="Right Arrow 10"/>
          <p:cNvSpPr/>
          <p:nvPr/>
        </p:nvSpPr>
        <p:spPr>
          <a:xfrm>
            <a:off x="4224687" y="2449035"/>
            <a:ext cx="517436" cy="414670"/>
          </a:xfrm>
          <a:prstGeom prst="rightArrow">
            <a:avLst/>
          </a:prstGeom>
          <a:solidFill>
            <a:schemeClr val="tx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84521" y="5964865"/>
            <a:ext cx="7804298" cy="400110"/>
          </a:xfrm>
          <a:prstGeom prst="rect">
            <a:avLst/>
          </a:prstGeom>
          <a:noFill/>
        </p:spPr>
        <p:txBody>
          <a:bodyPr wrap="square" rtlCol="0">
            <a:spAutoFit/>
          </a:bodyPr>
          <a:lstStyle/>
          <a:p>
            <a:r>
              <a:rPr lang="en-US" sz="2000" dirty="0" smtClean="0"/>
              <a:t>Use the graph to predict where the next point on the graph will be?</a:t>
            </a:r>
            <a:endParaRPr lang="en-US" sz="2000" dirty="0"/>
          </a:p>
        </p:txBody>
      </p:sp>
      <p:graphicFrame>
        <p:nvGraphicFramePr>
          <p:cNvPr id="18" name="Table 17"/>
          <p:cNvGraphicFramePr>
            <a:graphicFrameLocks noGrp="1"/>
          </p:cNvGraphicFramePr>
          <p:nvPr/>
        </p:nvGraphicFramePr>
        <p:xfrm>
          <a:off x="5383613" y="1059564"/>
          <a:ext cx="2091072" cy="4389120"/>
        </p:xfrm>
        <a:graphic>
          <a:graphicData uri="http://schemas.openxmlformats.org/drawingml/2006/table">
            <a:tbl>
              <a:tblPr firstRow="1" bandRow="1">
                <a:tableStyleId>{5C22544A-7EE6-4342-B048-85BDC9FD1C3A}</a:tableStyleId>
              </a:tblPr>
              <a:tblGrid>
                <a:gridCol w="348512">
                  <a:extLst>
                    <a:ext uri="{9D8B030D-6E8A-4147-A177-3AD203B41FA5}">
                      <a16:colId xmlns:a16="http://schemas.microsoft.com/office/drawing/2014/main" val="20000"/>
                    </a:ext>
                  </a:extLst>
                </a:gridCol>
                <a:gridCol w="348512">
                  <a:extLst>
                    <a:ext uri="{9D8B030D-6E8A-4147-A177-3AD203B41FA5}">
                      <a16:colId xmlns:a16="http://schemas.microsoft.com/office/drawing/2014/main" val="20001"/>
                    </a:ext>
                  </a:extLst>
                </a:gridCol>
                <a:gridCol w="348512">
                  <a:extLst>
                    <a:ext uri="{9D8B030D-6E8A-4147-A177-3AD203B41FA5}">
                      <a16:colId xmlns:a16="http://schemas.microsoft.com/office/drawing/2014/main" val="20002"/>
                    </a:ext>
                  </a:extLst>
                </a:gridCol>
                <a:gridCol w="348512">
                  <a:extLst>
                    <a:ext uri="{9D8B030D-6E8A-4147-A177-3AD203B41FA5}">
                      <a16:colId xmlns:a16="http://schemas.microsoft.com/office/drawing/2014/main" val="20003"/>
                    </a:ext>
                  </a:extLst>
                </a:gridCol>
                <a:gridCol w="348512">
                  <a:extLst>
                    <a:ext uri="{9D8B030D-6E8A-4147-A177-3AD203B41FA5}">
                      <a16:colId xmlns:a16="http://schemas.microsoft.com/office/drawing/2014/main" val="20004"/>
                    </a:ext>
                  </a:extLst>
                </a:gridCol>
                <a:gridCol w="348512">
                  <a:extLst>
                    <a:ext uri="{9D8B030D-6E8A-4147-A177-3AD203B41FA5}">
                      <a16:colId xmlns:a16="http://schemas.microsoft.com/office/drawing/2014/main" val="20005"/>
                    </a:ext>
                  </a:extLst>
                </a:gridCol>
              </a:tblGrid>
              <a:tr h="33774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774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377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3774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bl>
          </a:graphicData>
        </a:graphic>
      </p:graphicFrame>
      <p:cxnSp>
        <p:nvCxnSpPr>
          <p:cNvPr id="13" name="Straight Arrow Connector 12"/>
          <p:cNvCxnSpPr/>
          <p:nvPr/>
        </p:nvCxnSpPr>
        <p:spPr>
          <a:xfrm flipH="1" flipV="1">
            <a:off x="5358810" y="861238"/>
            <a:ext cx="10632" cy="46038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62359" y="5458049"/>
            <a:ext cx="2367511" cy="1771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368364" y="967562"/>
            <a:ext cx="202018" cy="202019"/>
          </a:xfrm>
          <a:prstGeom prst="ellipse">
            <a:avLst/>
          </a:prstGeom>
          <a:solidFill>
            <a:srgbClr val="FF0000"/>
          </a:solid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80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rcRect l="5447" t="24801" r="64215" b="18625"/>
          <a:stretch>
            <a:fillRect/>
          </a:stretch>
        </p:blipFill>
        <p:spPr>
          <a:xfrm>
            <a:off x="935668" y="1871330"/>
            <a:ext cx="2232835" cy="3827721"/>
          </a:xfrm>
          <a:prstGeom prst="rect">
            <a:avLst/>
          </a:prstGeom>
        </p:spPr>
      </p:pic>
      <p:pic>
        <p:nvPicPr>
          <p:cNvPr id="7" name="Picture 6"/>
          <p:cNvPicPr>
            <a:picLocks noChangeAspect="1"/>
          </p:cNvPicPr>
          <p:nvPr/>
        </p:nvPicPr>
        <p:blipFill>
          <a:blip r:embed="rId3" cstate="print"/>
          <a:stretch>
            <a:fillRect/>
          </a:stretch>
        </p:blipFill>
        <p:spPr>
          <a:xfrm>
            <a:off x="303593" y="74431"/>
            <a:ext cx="8579341" cy="502527"/>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72139" y="584791"/>
            <a:ext cx="3934047" cy="923330"/>
          </a:xfrm>
          <a:prstGeom prst="rect">
            <a:avLst/>
          </a:prstGeom>
          <a:noFill/>
        </p:spPr>
        <p:txBody>
          <a:bodyPr wrap="square" rtlCol="0">
            <a:spAutoFit/>
          </a:bodyPr>
          <a:lstStyle/>
          <a:p>
            <a:r>
              <a:rPr lang="en-US" dirty="0" smtClean="0"/>
              <a:t>Use the table below to find out how many cups of sugar will need to be used if each pie takes 2 cups of sugar each.  </a:t>
            </a:r>
            <a:endParaRPr lang="en-US" dirty="0"/>
          </a:p>
        </p:txBody>
      </p:sp>
      <p:sp>
        <p:nvSpPr>
          <p:cNvPr id="6" name="Right Arrow 5"/>
          <p:cNvSpPr/>
          <p:nvPr/>
        </p:nvSpPr>
        <p:spPr>
          <a:xfrm>
            <a:off x="3168507" y="2190306"/>
            <a:ext cx="531627" cy="414670"/>
          </a:xfrm>
          <a:prstGeom prst="rightArrow">
            <a:avLst/>
          </a:prstGeom>
          <a:solidFill>
            <a:schemeClr val="tx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27993" y="1733107"/>
            <a:ext cx="1818167" cy="382772"/>
          </a:xfrm>
          <a:prstGeom prst="rect">
            <a:avLst/>
          </a:prstGeom>
          <a:solidFill>
            <a:srgbClr val="FF0000"/>
          </a:solidFill>
        </p:spPr>
        <p:txBody>
          <a:bodyPr wrap="square" rtlCol="0">
            <a:spAutoFit/>
          </a:bodyPr>
          <a:lstStyle/>
          <a:p>
            <a:pPr algn="ctr"/>
            <a:r>
              <a:rPr lang="en-US" b="1" dirty="0" smtClean="0"/>
              <a:t>Ordered Pairs</a:t>
            </a:r>
            <a:endParaRPr lang="en-US" b="1" dirty="0"/>
          </a:p>
        </p:txBody>
      </p:sp>
      <p:sp>
        <p:nvSpPr>
          <p:cNvPr id="10" name="Right Arrow 9"/>
          <p:cNvSpPr/>
          <p:nvPr/>
        </p:nvSpPr>
        <p:spPr>
          <a:xfrm>
            <a:off x="4841377" y="2215118"/>
            <a:ext cx="517436" cy="414670"/>
          </a:xfrm>
          <a:prstGeom prst="rightArrow">
            <a:avLst/>
          </a:prstGeom>
          <a:solidFill>
            <a:schemeClr val="tx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Table 13"/>
          <p:cNvGraphicFramePr>
            <a:graphicFrameLocks noGrp="1"/>
          </p:cNvGraphicFramePr>
          <p:nvPr/>
        </p:nvGraphicFramePr>
        <p:xfrm>
          <a:off x="6138530" y="903761"/>
          <a:ext cx="2112334" cy="5039838"/>
        </p:xfrm>
        <a:graphic>
          <a:graphicData uri="http://schemas.openxmlformats.org/drawingml/2006/table">
            <a:tbl>
              <a:tblPr firstRow="1" bandRow="1">
                <a:tableStyleId>{5C22544A-7EE6-4342-B048-85BDC9FD1C3A}</a:tableStyleId>
              </a:tblPr>
              <a:tblGrid>
                <a:gridCol w="301762">
                  <a:extLst>
                    <a:ext uri="{9D8B030D-6E8A-4147-A177-3AD203B41FA5}">
                      <a16:colId xmlns:a16="http://schemas.microsoft.com/office/drawing/2014/main" val="20000"/>
                    </a:ext>
                  </a:extLst>
                </a:gridCol>
                <a:gridCol w="301762">
                  <a:extLst>
                    <a:ext uri="{9D8B030D-6E8A-4147-A177-3AD203B41FA5}">
                      <a16:colId xmlns:a16="http://schemas.microsoft.com/office/drawing/2014/main" val="20001"/>
                    </a:ext>
                  </a:extLst>
                </a:gridCol>
                <a:gridCol w="301762">
                  <a:extLst>
                    <a:ext uri="{9D8B030D-6E8A-4147-A177-3AD203B41FA5}">
                      <a16:colId xmlns:a16="http://schemas.microsoft.com/office/drawing/2014/main" val="20002"/>
                    </a:ext>
                  </a:extLst>
                </a:gridCol>
                <a:gridCol w="301762">
                  <a:extLst>
                    <a:ext uri="{9D8B030D-6E8A-4147-A177-3AD203B41FA5}">
                      <a16:colId xmlns:a16="http://schemas.microsoft.com/office/drawing/2014/main" val="20003"/>
                    </a:ext>
                  </a:extLst>
                </a:gridCol>
                <a:gridCol w="301762">
                  <a:extLst>
                    <a:ext uri="{9D8B030D-6E8A-4147-A177-3AD203B41FA5}">
                      <a16:colId xmlns:a16="http://schemas.microsoft.com/office/drawing/2014/main" val="20004"/>
                    </a:ext>
                  </a:extLst>
                </a:gridCol>
                <a:gridCol w="301762">
                  <a:extLst>
                    <a:ext uri="{9D8B030D-6E8A-4147-A177-3AD203B41FA5}">
                      <a16:colId xmlns:a16="http://schemas.microsoft.com/office/drawing/2014/main" val="20005"/>
                    </a:ext>
                  </a:extLst>
                </a:gridCol>
                <a:gridCol w="301762">
                  <a:extLst>
                    <a:ext uri="{9D8B030D-6E8A-4147-A177-3AD203B41FA5}">
                      <a16:colId xmlns:a16="http://schemas.microsoft.com/office/drawing/2014/main" val="20006"/>
                    </a:ext>
                  </a:extLst>
                </a:gridCol>
              </a:tblGrid>
              <a:tr h="279991">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79991">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bl>
          </a:graphicData>
        </a:graphic>
      </p:graphicFrame>
      <p:cxnSp>
        <p:nvCxnSpPr>
          <p:cNvPr id="12" name="Straight Arrow Connector 11"/>
          <p:cNvCxnSpPr/>
          <p:nvPr/>
        </p:nvCxnSpPr>
        <p:spPr>
          <a:xfrm flipH="1" flipV="1">
            <a:off x="6124354" y="637956"/>
            <a:ext cx="10631" cy="53375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127904" y="5957780"/>
            <a:ext cx="2367511" cy="1771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48853" y="6326373"/>
            <a:ext cx="7804298" cy="400110"/>
          </a:xfrm>
          <a:prstGeom prst="rect">
            <a:avLst/>
          </a:prstGeom>
          <a:noFill/>
        </p:spPr>
        <p:txBody>
          <a:bodyPr wrap="square" rtlCol="0">
            <a:spAutoFit/>
          </a:bodyPr>
          <a:lstStyle/>
          <a:p>
            <a:r>
              <a:rPr lang="en-US" sz="2000" dirty="0" smtClean="0"/>
              <a:t>Use the graph to predict where the next point on the graph will be?</a:t>
            </a:r>
            <a:endParaRPr lang="en-US" sz="2000" dirty="0"/>
          </a:p>
        </p:txBody>
      </p:sp>
      <p:sp>
        <p:nvSpPr>
          <p:cNvPr id="17" name="Oval 16"/>
          <p:cNvSpPr/>
          <p:nvPr/>
        </p:nvSpPr>
        <p:spPr>
          <a:xfrm>
            <a:off x="8144542" y="1903227"/>
            <a:ext cx="202018" cy="202019"/>
          </a:xfrm>
          <a:prstGeom prst="ellipse">
            <a:avLst/>
          </a:prstGeom>
          <a:solidFill>
            <a:srgbClr val="FF0000"/>
          </a:solid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7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353064" y="2205791"/>
            <a:ext cx="8519239" cy="1984533"/>
          </a:xfrm>
          <a:prstGeom prst="rect">
            <a:avLst/>
          </a:prstGeom>
        </p:spPr>
      </p:pic>
      <p:pic>
        <p:nvPicPr>
          <p:cNvPr id="6" name="Picture 5"/>
          <p:cNvPicPr>
            <a:picLocks noChangeAspect="1"/>
          </p:cNvPicPr>
          <p:nvPr/>
        </p:nvPicPr>
        <p:blipFill>
          <a:blip r:embed="rId3" cstate="print"/>
          <a:stretch>
            <a:fillRect/>
          </a:stretch>
        </p:blipFill>
        <p:spPr>
          <a:xfrm>
            <a:off x="282328" y="239599"/>
            <a:ext cx="8579341" cy="502527"/>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14669" y="797442"/>
            <a:ext cx="8144540" cy="646331"/>
          </a:xfrm>
          <a:prstGeom prst="rect">
            <a:avLst/>
          </a:prstGeom>
          <a:noFill/>
        </p:spPr>
        <p:txBody>
          <a:bodyPr wrap="square" rtlCol="0">
            <a:spAutoFit/>
          </a:bodyPr>
          <a:lstStyle/>
          <a:p>
            <a:r>
              <a:rPr lang="en-US" dirty="0" smtClean="0"/>
              <a:t>Use the table below to find out how many cups of sugar will need to be used if 1 pie takes 3 cups of sugar each.  </a:t>
            </a:r>
            <a:endParaRPr lang="en-US" dirty="0"/>
          </a:p>
        </p:txBody>
      </p:sp>
    </p:spTree>
    <p:extLst>
      <p:ext uri="{BB962C8B-B14F-4D97-AF65-F5344CB8AC3E}">
        <p14:creationId xmlns:p14="http://schemas.microsoft.com/office/powerpoint/2010/main" val="273293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369820" y="674822"/>
            <a:ext cx="8340560" cy="5481900"/>
          </a:xfrm>
          <a:prstGeom prst="rect">
            <a:avLst/>
          </a:prstGeom>
        </p:spPr>
      </p:pic>
      <p:pic>
        <p:nvPicPr>
          <p:cNvPr id="6" name="Picture 5"/>
          <p:cNvPicPr>
            <a:picLocks noChangeAspect="1"/>
          </p:cNvPicPr>
          <p:nvPr/>
        </p:nvPicPr>
        <p:blipFill>
          <a:blip r:embed="rId3" cstate="print"/>
          <a:stretch>
            <a:fillRect/>
          </a:stretch>
        </p:blipFill>
        <p:spPr>
          <a:xfrm>
            <a:off x="282328" y="90737"/>
            <a:ext cx="8579341" cy="502527"/>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33928" y="574157"/>
            <a:ext cx="8686788" cy="1200329"/>
          </a:xfrm>
          <a:prstGeom prst="rect">
            <a:avLst/>
          </a:prstGeom>
          <a:solidFill>
            <a:schemeClr val="bg1"/>
          </a:solidFill>
        </p:spPr>
        <p:txBody>
          <a:bodyPr wrap="square" rtlCol="0">
            <a:spAutoFit/>
          </a:bodyPr>
          <a:lstStyle/>
          <a:p>
            <a:r>
              <a:rPr lang="en-US" sz="2400" dirty="0" smtClean="0"/>
              <a:t>If the ratio is 1:4 complete the table, list the ratios, and plot the points on the graph to show this information:</a:t>
            </a:r>
          </a:p>
          <a:p>
            <a:endParaRPr lang="en-US" sz="2400" dirty="0"/>
          </a:p>
        </p:txBody>
      </p:sp>
    </p:spTree>
    <p:extLst>
      <p:ext uri="{BB962C8B-B14F-4D97-AF65-F5344CB8AC3E}">
        <p14:creationId xmlns:p14="http://schemas.microsoft.com/office/powerpoint/2010/main" val="3603482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316</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AntigoniBd</vt:lpstr>
      <vt:lpstr>Arial</vt:lpstr>
      <vt:lpstr>Calibri</vt:lpstr>
      <vt:lpstr>Wingdings</vt:lpstr>
      <vt:lpstr>Office Theme</vt:lpstr>
      <vt:lpstr>Ratios Module 1: Lesson 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14</dc:title>
  <dc:creator>Crawford Family</dc:creator>
  <cp:lastModifiedBy>Penny Crawford</cp:lastModifiedBy>
  <cp:revision>3</cp:revision>
  <dcterms:created xsi:type="dcterms:W3CDTF">2016-10-04T01:40:55Z</dcterms:created>
  <dcterms:modified xsi:type="dcterms:W3CDTF">2016-10-05T20:36:58Z</dcterms:modified>
</cp:coreProperties>
</file>