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6" d="100"/>
          <a:sy n="76" d="100"/>
        </p:scale>
        <p:origin x="168"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B7AAA65-535B-4747-8E94-2227D9BBFFC6}" type="datetimeFigureOut">
              <a:rPr lang="en-US" smtClean="0"/>
              <a:t>8/29/2016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37B247-5AC4-4B3F-BB6A-D7A46E95FA7E}"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7AAA65-535B-4747-8E94-2227D9BBFFC6}" type="datetimeFigureOut">
              <a:rPr lang="en-US" smtClean="0"/>
              <a:t>8/29/2016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37B247-5AC4-4B3F-BB6A-D7A46E95FA7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7AAA65-535B-4747-8E94-2227D9BBFFC6}" type="datetimeFigureOut">
              <a:rPr lang="en-US" smtClean="0"/>
              <a:t>8/29/2016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37B247-5AC4-4B3F-BB6A-D7A46E95FA7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7AAA65-535B-4747-8E94-2227D9BBFFC6}" type="datetimeFigureOut">
              <a:rPr lang="en-US" smtClean="0"/>
              <a:t>8/29/2016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37B247-5AC4-4B3F-BB6A-D7A46E95FA7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B7AAA65-535B-4747-8E94-2227D9BBFFC6}" type="datetimeFigureOut">
              <a:rPr lang="en-US" smtClean="0"/>
              <a:t>8/29/2016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37B247-5AC4-4B3F-BB6A-D7A46E95FA7E}"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B7AAA65-535B-4747-8E94-2227D9BBFFC6}" type="datetimeFigureOut">
              <a:rPr lang="en-US" smtClean="0"/>
              <a:t>8/29/2016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37B247-5AC4-4B3F-BB6A-D7A46E95FA7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B7AAA65-535B-4747-8E94-2227D9BBFFC6}" type="datetimeFigureOut">
              <a:rPr lang="en-US" smtClean="0"/>
              <a:t>8/29/2016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B37B247-5AC4-4B3F-BB6A-D7A46E95FA7E}"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B7AAA65-535B-4747-8E94-2227D9BBFFC6}" type="datetimeFigureOut">
              <a:rPr lang="en-US" smtClean="0"/>
              <a:t>8/29/2016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B37B247-5AC4-4B3F-BB6A-D7A46E95FA7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7AAA65-535B-4747-8E94-2227D9BBFFC6}" type="datetimeFigureOut">
              <a:rPr lang="en-US" smtClean="0"/>
              <a:t>8/29/2016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B37B247-5AC4-4B3F-BB6A-D7A46E95FA7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7AAA65-535B-4747-8E94-2227D9BBFFC6}" type="datetimeFigureOut">
              <a:rPr lang="en-US" smtClean="0"/>
              <a:t>8/29/2016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37B247-5AC4-4B3F-BB6A-D7A46E95FA7E}"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7AAA65-535B-4747-8E94-2227D9BBFFC6}" type="datetimeFigureOut">
              <a:rPr lang="en-US" smtClean="0"/>
              <a:t>8/29/2016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37B247-5AC4-4B3F-BB6A-D7A46E95FA7E}"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7AAA65-535B-4747-8E94-2227D9BBFFC6}" type="datetimeFigureOut">
              <a:rPr lang="en-US" smtClean="0"/>
              <a:t>8/29/2016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37B247-5AC4-4B3F-BB6A-D7A46E95FA7E}"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9.png"/><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0.png"/><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1.png"/><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2.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3.png"/><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4.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8.png"/><Relationship Id="rId1" Type="http://schemas.openxmlformats.org/officeDocument/2006/relationships/slideLayout" Target="../slideLayouts/slideLayout1.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5631" y="1542764"/>
            <a:ext cx="7886700" cy="2017854"/>
          </a:xfrm>
          <a:solidFill>
            <a:srgbClr val="FFFF00"/>
          </a:solidFill>
        </p:spPr>
        <p:txBody>
          <a:bodyPr>
            <a:noAutofit/>
          </a:bodyPr>
          <a:lstStyle/>
          <a:p>
            <a:pPr algn="ctr"/>
            <a:r>
              <a:rPr lang="en-US" sz="7200" b="1" dirty="0" smtClean="0"/>
              <a:t>Ratios</a:t>
            </a:r>
            <a:r>
              <a:rPr lang="en-US" sz="5400" dirty="0" smtClean="0"/>
              <a:t/>
            </a:r>
            <a:br>
              <a:rPr lang="en-US" sz="5400" dirty="0" smtClean="0"/>
            </a:br>
            <a:r>
              <a:rPr lang="en-US" sz="5400" b="1" dirty="0" smtClean="0"/>
              <a:t>Module 1: Lesson 1</a:t>
            </a:r>
            <a:endParaRPr lang="en-US" sz="5400"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47984" y="1001884"/>
            <a:ext cx="9839971" cy="1138773"/>
          </a:xfrm>
          <a:prstGeom prst="rect">
            <a:avLst/>
          </a:prstGeom>
          <a:noFill/>
        </p:spPr>
        <p:txBody>
          <a:bodyPr wrap="square" rtlCol="0">
            <a:spAutoFit/>
          </a:bodyPr>
          <a:lstStyle/>
          <a:p>
            <a:pPr algn="ctr"/>
            <a:r>
              <a:rPr lang="en-US" sz="2000" b="1" dirty="0">
                <a:solidFill>
                  <a:srgbClr val="FF0000"/>
                </a:solidFill>
                <a:latin typeface="Kristen ITC" panose="03050502040202030202" pitchFamily="66" charset="0"/>
              </a:rPr>
              <a:t>Stand if you identify with this statement:</a:t>
            </a:r>
          </a:p>
          <a:p>
            <a:pPr algn="ctr"/>
            <a:endParaRPr lang="en-US" sz="2000" b="1" dirty="0">
              <a:solidFill>
                <a:srgbClr val="FF0000"/>
              </a:solidFill>
              <a:latin typeface="Kristen ITC" panose="03050502040202030202" pitchFamily="66" charset="0"/>
            </a:endParaRPr>
          </a:p>
          <a:p>
            <a:pPr algn="ctr"/>
            <a:r>
              <a:rPr lang="en-US" sz="2800" b="1" dirty="0">
                <a:latin typeface="Kristen ITC" panose="03050502040202030202" pitchFamily="66" charset="0"/>
              </a:rPr>
              <a:t>1.  You traveled out of state this summer.</a:t>
            </a:r>
          </a:p>
        </p:txBody>
      </p:sp>
      <p:pic>
        <p:nvPicPr>
          <p:cNvPr id="3" name="Picture 2"/>
          <p:cNvPicPr>
            <a:picLocks noChangeAspect="1"/>
          </p:cNvPicPr>
          <p:nvPr/>
        </p:nvPicPr>
        <p:blipFill>
          <a:blip r:embed="rId2" cstate="print"/>
          <a:stretch>
            <a:fillRect/>
          </a:stretch>
        </p:blipFill>
        <p:spPr>
          <a:xfrm>
            <a:off x="347509" y="2584384"/>
            <a:ext cx="8479381" cy="2851193"/>
          </a:xfrm>
          <a:prstGeom prst="rect">
            <a:avLst/>
          </a:prstGeom>
        </p:spPr>
      </p:pic>
      <p:sp>
        <p:nvSpPr>
          <p:cNvPr id="8" name="TextBox 7"/>
          <p:cNvSpPr txBox="1"/>
          <p:nvPr/>
        </p:nvSpPr>
        <p:spPr>
          <a:xfrm>
            <a:off x="-347984" y="1009892"/>
            <a:ext cx="9839971" cy="1138773"/>
          </a:xfrm>
          <a:prstGeom prst="rect">
            <a:avLst/>
          </a:prstGeom>
          <a:noFill/>
        </p:spPr>
        <p:txBody>
          <a:bodyPr wrap="square" rtlCol="0">
            <a:spAutoFit/>
          </a:bodyPr>
          <a:lstStyle/>
          <a:p>
            <a:pPr algn="ctr"/>
            <a:r>
              <a:rPr lang="en-US" sz="2000" b="1" dirty="0">
                <a:solidFill>
                  <a:srgbClr val="FF0000"/>
                </a:solidFill>
                <a:latin typeface="Kristen ITC" panose="03050502040202030202" pitchFamily="66" charset="0"/>
              </a:rPr>
              <a:t>Stand if you identify with this statement:</a:t>
            </a:r>
          </a:p>
          <a:p>
            <a:pPr algn="ctr"/>
            <a:endParaRPr lang="en-US" sz="2000" b="1" dirty="0">
              <a:solidFill>
                <a:srgbClr val="FF0000"/>
              </a:solidFill>
              <a:latin typeface="Kristen ITC" panose="03050502040202030202" pitchFamily="66" charset="0"/>
            </a:endParaRPr>
          </a:p>
          <a:p>
            <a:pPr algn="ctr"/>
            <a:r>
              <a:rPr lang="en-US" sz="2800" b="1" dirty="0">
                <a:latin typeface="Kristen ITC" panose="03050502040202030202" pitchFamily="66" charset="0"/>
              </a:rPr>
              <a:t>2.  You did not travel out of state this summer.</a:t>
            </a:r>
          </a:p>
        </p:txBody>
      </p:sp>
      <p:sp>
        <p:nvSpPr>
          <p:cNvPr id="9" name="TextBox 8"/>
          <p:cNvSpPr txBox="1"/>
          <p:nvPr/>
        </p:nvSpPr>
        <p:spPr>
          <a:xfrm>
            <a:off x="-347984" y="1001884"/>
            <a:ext cx="9839971" cy="1138773"/>
          </a:xfrm>
          <a:prstGeom prst="rect">
            <a:avLst/>
          </a:prstGeom>
          <a:noFill/>
        </p:spPr>
        <p:txBody>
          <a:bodyPr wrap="square" rtlCol="0">
            <a:spAutoFit/>
          </a:bodyPr>
          <a:lstStyle/>
          <a:p>
            <a:pPr algn="ctr"/>
            <a:r>
              <a:rPr lang="en-US" sz="2000" b="1" dirty="0">
                <a:solidFill>
                  <a:srgbClr val="FF0000"/>
                </a:solidFill>
                <a:latin typeface="Kristen ITC" panose="03050502040202030202" pitchFamily="66" charset="0"/>
              </a:rPr>
              <a:t>Stand if you identify with this statement:</a:t>
            </a:r>
          </a:p>
          <a:p>
            <a:pPr algn="ctr"/>
            <a:endParaRPr lang="en-US" sz="2000" b="1" dirty="0">
              <a:solidFill>
                <a:srgbClr val="FF0000"/>
              </a:solidFill>
              <a:latin typeface="Kristen ITC" panose="03050502040202030202" pitchFamily="66" charset="0"/>
            </a:endParaRPr>
          </a:p>
          <a:p>
            <a:pPr algn="ctr"/>
            <a:r>
              <a:rPr lang="en-US" sz="2800" b="1" dirty="0">
                <a:latin typeface="Kristen ITC" panose="03050502040202030202" pitchFamily="66" charset="0"/>
              </a:rPr>
              <a:t>3.  You have at least one sibling.</a:t>
            </a:r>
          </a:p>
        </p:txBody>
      </p:sp>
      <p:sp>
        <p:nvSpPr>
          <p:cNvPr id="10" name="TextBox 9"/>
          <p:cNvSpPr txBox="1"/>
          <p:nvPr/>
        </p:nvSpPr>
        <p:spPr>
          <a:xfrm>
            <a:off x="-347984" y="1017901"/>
            <a:ext cx="9839971" cy="1138773"/>
          </a:xfrm>
          <a:prstGeom prst="rect">
            <a:avLst/>
          </a:prstGeom>
          <a:noFill/>
        </p:spPr>
        <p:txBody>
          <a:bodyPr wrap="square" rtlCol="0">
            <a:spAutoFit/>
          </a:bodyPr>
          <a:lstStyle/>
          <a:p>
            <a:pPr algn="ctr"/>
            <a:r>
              <a:rPr lang="en-US" sz="2000" b="1" dirty="0">
                <a:solidFill>
                  <a:srgbClr val="FF0000"/>
                </a:solidFill>
                <a:latin typeface="Kristen ITC" panose="03050502040202030202" pitchFamily="66" charset="0"/>
              </a:rPr>
              <a:t>Stand if you identify with this statement:</a:t>
            </a:r>
          </a:p>
          <a:p>
            <a:pPr algn="ctr"/>
            <a:endParaRPr lang="en-US" sz="2000" b="1" dirty="0">
              <a:solidFill>
                <a:srgbClr val="FF0000"/>
              </a:solidFill>
              <a:latin typeface="Kristen ITC" panose="03050502040202030202" pitchFamily="66" charset="0"/>
            </a:endParaRPr>
          </a:p>
          <a:p>
            <a:pPr algn="ctr"/>
            <a:r>
              <a:rPr lang="en-US" sz="2800" b="1" dirty="0">
                <a:latin typeface="Kristen ITC" panose="03050502040202030202" pitchFamily="66" charset="0"/>
              </a:rPr>
              <a:t>4.  You are an only child.</a:t>
            </a:r>
          </a:p>
        </p:txBody>
      </p:sp>
      <p:sp>
        <p:nvSpPr>
          <p:cNvPr id="12" name="TextBox 11"/>
          <p:cNvSpPr txBox="1"/>
          <p:nvPr/>
        </p:nvSpPr>
        <p:spPr>
          <a:xfrm>
            <a:off x="-347984" y="993876"/>
            <a:ext cx="9839971" cy="1138773"/>
          </a:xfrm>
          <a:prstGeom prst="rect">
            <a:avLst/>
          </a:prstGeom>
          <a:noFill/>
        </p:spPr>
        <p:txBody>
          <a:bodyPr wrap="square" rtlCol="0">
            <a:spAutoFit/>
          </a:bodyPr>
          <a:lstStyle/>
          <a:p>
            <a:pPr algn="ctr"/>
            <a:r>
              <a:rPr lang="en-US" sz="2000" b="1" dirty="0">
                <a:solidFill>
                  <a:srgbClr val="FF0000"/>
                </a:solidFill>
                <a:latin typeface="Kristen ITC" panose="03050502040202030202" pitchFamily="66" charset="0"/>
              </a:rPr>
              <a:t>Stand if you identify with this statement:</a:t>
            </a:r>
          </a:p>
          <a:p>
            <a:pPr algn="ctr"/>
            <a:endParaRPr lang="en-US" sz="2000" b="1" dirty="0">
              <a:solidFill>
                <a:srgbClr val="FF0000"/>
              </a:solidFill>
              <a:latin typeface="Kristen ITC" panose="03050502040202030202" pitchFamily="66" charset="0"/>
            </a:endParaRPr>
          </a:p>
          <a:p>
            <a:pPr algn="ctr"/>
            <a:r>
              <a:rPr lang="en-US" sz="2800" b="1" dirty="0">
                <a:latin typeface="Kristen ITC" panose="03050502040202030202" pitchFamily="66" charset="0"/>
              </a:rPr>
              <a:t>5.  Your favorite class is math.</a:t>
            </a:r>
          </a:p>
        </p:txBody>
      </p:sp>
      <p:sp>
        <p:nvSpPr>
          <p:cNvPr id="13" name="TextBox 12"/>
          <p:cNvSpPr txBox="1"/>
          <p:nvPr/>
        </p:nvSpPr>
        <p:spPr>
          <a:xfrm>
            <a:off x="-347984" y="985866"/>
            <a:ext cx="9839971" cy="1138773"/>
          </a:xfrm>
          <a:prstGeom prst="rect">
            <a:avLst/>
          </a:prstGeom>
          <a:noFill/>
        </p:spPr>
        <p:txBody>
          <a:bodyPr wrap="square" rtlCol="0">
            <a:spAutoFit/>
          </a:bodyPr>
          <a:lstStyle/>
          <a:p>
            <a:pPr algn="ctr"/>
            <a:r>
              <a:rPr lang="en-US" sz="2000" b="1" dirty="0">
                <a:solidFill>
                  <a:srgbClr val="FF0000"/>
                </a:solidFill>
                <a:latin typeface="Kristen ITC" panose="03050502040202030202" pitchFamily="66" charset="0"/>
              </a:rPr>
              <a:t>Stand if you identify with this statement:</a:t>
            </a:r>
          </a:p>
          <a:p>
            <a:pPr algn="ctr"/>
            <a:endParaRPr lang="en-US" sz="2000" b="1" dirty="0">
              <a:solidFill>
                <a:srgbClr val="FF0000"/>
              </a:solidFill>
              <a:latin typeface="Kristen ITC" panose="03050502040202030202" pitchFamily="66" charset="0"/>
            </a:endParaRPr>
          </a:p>
          <a:p>
            <a:pPr algn="ctr"/>
            <a:r>
              <a:rPr lang="en-US" sz="2800" b="1" dirty="0">
                <a:latin typeface="Kristen ITC" panose="03050502040202030202" pitchFamily="66" charset="0"/>
              </a:rPr>
              <a:t>6.  Your favorite class is not math.</a:t>
            </a:r>
          </a:p>
        </p:txBody>
      </p:sp>
      <p:pic>
        <p:nvPicPr>
          <p:cNvPr id="14" name="Picture 13"/>
          <p:cNvPicPr>
            <a:picLocks noChangeAspect="1"/>
          </p:cNvPicPr>
          <p:nvPr/>
        </p:nvPicPr>
        <p:blipFill>
          <a:blip r:embed="rId3" cstate="print"/>
          <a:stretch>
            <a:fillRect/>
          </a:stretch>
        </p:blipFill>
        <p:spPr>
          <a:xfrm>
            <a:off x="195944" y="5511736"/>
            <a:ext cx="1477631" cy="1270028"/>
          </a:xfrm>
          <a:prstGeom prst="rect">
            <a:avLst/>
          </a:prstGeom>
        </p:spPr>
      </p:pic>
      <p:pic>
        <p:nvPicPr>
          <p:cNvPr id="15" name="Picture 14"/>
          <p:cNvPicPr>
            <a:picLocks noChangeAspect="1"/>
          </p:cNvPicPr>
          <p:nvPr/>
        </p:nvPicPr>
        <p:blipFill>
          <a:blip r:embed="rId3" cstate="print"/>
          <a:stretch>
            <a:fillRect/>
          </a:stretch>
        </p:blipFill>
        <p:spPr>
          <a:xfrm>
            <a:off x="7496554" y="5511736"/>
            <a:ext cx="1477631" cy="1270028"/>
          </a:xfrm>
          <a:prstGeom prst="rect">
            <a:avLst/>
          </a:prstGeom>
        </p:spPr>
      </p:pic>
      <p:pic>
        <p:nvPicPr>
          <p:cNvPr id="16" name="Picture 15"/>
          <p:cNvPicPr>
            <a:picLocks noChangeAspect="1"/>
          </p:cNvPicPr>
          <p:nvPr/>
        </p:nvPicPr>
        <p:blipFill>
          <a:blip r:embed="rId4" cstate="print"/>
          <a:stretch>
            <a:fillRect/>
          </a:stretch>
        </p:blipFill>
        <p:spPr>
          <a:xfrm>
            <a:off x="195944" y="167604"/>
            <a:ext cx="8778241" cy="494775"/>
          </a:xfrm>
          <a:prstGeom prst="rect">
            <a:avLst/>
          </a:prstGeom>
        </p:spPr>
      </p:pic>
      <p:sp>
        <p:nvSpPr>
          <p:cNvPr id="18" name="Rectangle 17"/>
          <p:cNvSpPr/>
          <p:nvPr/>
        </p:nvSpPr>
        <p:spPr>
          <a:xfrm>
            <a:off x="168738" y="122186"/>
            <a:ext cx="8818508" cy="6605187"/>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5860409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hidden"/>
                                      </p:to>
                                    </p:set>
                                  </p:childTnLst>
                                </p:cTn>
                              </p:par>
                              <p:par>
                                <p:cTn id="7" presetID="42"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animEffect transition="in" filter="fade">
                                      <p:cBhvr>
                                        <p:cTn id="9" dur="500"/>
                                        <p:tgtEl>
                                          <p:spTgt spid="8"/>
                                        </p:tgtEl>
                                      </p:cBhvr>
                                    </p:animEffect>
                                    <p:anim calcmode="lin" valueType="num">
                                      <p:cBhvr>
                                        <p:cTn id="10" dur="500" fill="hold"/>
                                        <p:tgtEl>
                                          <p:spTgt spid="8"/>
                                        </p:tgtEl>
                                        <p:attrNameLst>
                                          <p:attrName>ppt_x</p:attrName>
                                        </p:attrNameLst>
                                      </p:cBhvr>
                                      <p:tavLst>
                                        <p:tav tm="0">
                                          <p:val>
                                            <p:strVal val="#ppt_x"/>
                                          </p:val>
                                        </p:tav>
                                        <p:tav tm="100000">
                                          <p:val>
                                            <p:strVal val="#ppt_x"/>
                                          </p:val>
                                        </p:tav>
                                      </p:tavLst>
                                    </p:anim>
                                    <p:anim calcmode="lin" valueType="num">
                                      <p:cBhvr>
                                        <p:cTn id="11" dur="5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1" presetClass="exit" presetSubtype="0" fill="hold" grpId="1" nodeType="clickEffect">
                                  <p:stCondLst>
                                    <p:cond delay="0"/>
                                  </p:stCondLst>
                                  <p:childTnLst>
                                    <p:set>
                                      <p:cBhvr>
                                        <p:cTn id="15" dur="1" fill="hold">
                                          <p:stCondLst>
                                            <p:cond delay="0"/>
                                          </p:stCondLst>
                                        </p:cTn>
                                        <p:tgtEl>
                                          <p:spTgt spid="8"/>
                                        </p:tgtEl>
                                        <p:attrNameLst>
                                          <p:attrName>style.visibility</p:attrName>
                                        </p:attrNameLst>
                                      </p:cBhvr>
                                      <p:to>
                                        <p:strVal val="hidden"/>
                                      </p:to>
                                    </p:set>
                                  </p:childTnLst>
                                </p:cTn>
                              </p:par>
                              <p:par>
                                <p:cTn id="16" presetID="42" presetClass="entr" presetSubtype="0" fill="hold" grpId="0" nodeType="with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fade">
                                      <p:cBhvr>
                                        <p:cTn id="18" dur="500"/>
                                        <p:tgtEl>
                                          <p:spTgt spid="9"/>
                                        </p:tgtEl>
                                      </p:cBhvr>
                                    </p:animEffect>
                                    <p:anim calcmode="lin" valueType="num">
                                      <p:cBhvr>
                                        <p:cTn id="19" dur="500" fill="hold"/>
                                        <p:tgtEl>
                                          <p:spTgt spid="9"/>
                                        </p:tgtEl>
                                        <p:attrNameLst>
                                          <p:attrName>ppt_x</p:attrName>
                                        </p:attrNameLst>
                                      </p:cBhvr>
                                      <p:tavLst>
                                        <p:tav tm="0">
                                          <p:val>
                                            <p:strVal val="#ppt_x"/>
                                          </p:val>
                                        </p:tav>
                                        <p:tav tm="100000">
                                          <p:val>
                                            <p:strVal val="#ppt_x"/>
                                          </p:val>
                                        </p:tav>
                                      </p:tavLst>
                                    </p:anim>
                                    <p:anim calcmode="lin" valueType="num">
                                      <p:cBhvr>
                                        <p:cTn id="20" dur="5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 presetClass="exit" presetSubtype="0" fill="hold" grpId="1" nodeType="clickEffect">
                                  <p:stCondLst>
                                    <p:cond delay="0"/>
                                  </p:stCondLst>
                                  <p:childTnLst>
                                    <p:set>
                                      <p:cBhvr>
                                        <p:cTn id="24" dur="1" fill="hold">
                                          <p:stCondLst>
                                            <p:cond delay="0"/>
                                          </p:stCondLst>
                                        </p:cTn>
                                        <p:tgtEl>
                                          <p:spTgt spid="9"/>
                                        </p:tgtEl>
                                        <p:attrNameLst>
                                          <p:attrName>style.visibility</p:attrName>
                                        </p:attrNameLst>
                                      </p:cBhvr>
                                      <p:to>
                                        <p:strVal val="hidden"/>
                                      </p:to>
                                    </p:set>
                                  </p:childTnLst>
                                </p:cTn>
                              </p:par>
                              <p:par>
                                <p:cTn id="25" presetID="42" presetClass="entr" presetSubtype="0" fill="hold" grpId="0" nodeType="with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fade">
                                      <p:cBhvr>
                                        <p:cTn id="27" dur="500"/>
                                        <p:tgtEl>
                                          <p:spTgt spid="10"/>
                                        </p:tgtEl>
                                      </p:cBhvr>
                                    </p:animEffect>
                                    <p:anim calcmode="lin" valueType="num">
                                      <p:cBhvr>
                                        <p:cTn id="28" dur="500" fill="hold"/>
                                        <p:tgtEl>
                                          <p:spTgt spid="10"/>
                                        </p:tgtEl>
                                        <p:attrNameLst>
                                          <p:attrName>ppt_x</p:attrName>
                                        </p:attrNameLst>
                                      </p:cBhvr>
                                      <p:tavLst>
                                        <p:tav tm="0">
                                          <p:val>
                                            <p:strVal val="#ppt_x"/>
                                          </p:val>
                                        </p:tav>
                                        <p:tav tm="100000">
                                          <p:val>
                                            <p:strVal val="#ppt_x"/>
                                          </p:val>
                                        </p:tav>
                                      </p:tavLst>
                                    </p:anim>
                                    <p:anim calcmode="lin" valueType="num">
                                      <p:cBhvr>
                                        <p:cTn id="29" dur="5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1" presetClass="exit" presetSubtype="0" fill="hold" grpId="1" nodeType="clickEffect">
                                  <p:stCondLst>
                                    <p:cond delay="0"/>
                                  </p:stCondLst>
                                  <p:childTnLst>
                                    <p:set>
                                      <p:cBhvr>
                                        <p:cTn id="33" dur="1" fill="hold">
                                          <p:stCondLst>
                                            <p:cond delay="0"/>
                                          </p:stCondLst>
                                        </p:cTn>
                                        <p:tgtEl>
                                          <p:spTgt spid="10"/>
                                        </p:tgtEl>
                                        <p:attrNameLst>
                                          <p:attrName>style.visibility</p:attrName>
                                        </p:attrNameLst>
                                      </p:cBhvr>
                                      <p:to>
                                        <p:strVal val="hidden"/>
                                      </p:to>
                                    </p:set>
                                  </p:childTnLst>
                                </p:cTn>
                              </p:par>
                              <p:par>
                                <p:cTn id="34" presetID="42" presetClass="entr" presetSubtype="0" fill="hold" grpId="0" nodeType="withEffect">
                                  <p:stCondLst>
                                    <p:cond delay="0"/>
                                  </p:stCondLst>
                                  <p:childTnLst>
                                    <p:set>
                                      <p:cBhvr>
                                        <p:cTn id="35" dur="1" fill="hold">
                                          <p:stCondLst>
                                            <p:cond delay="0"/>
                                          </p:stCondLst>
                                        </p:cTn>
                                        <p:tgtEl>
                                          <p:spTgt spid="12"/>
                                        </p:tgtEl>
                                        <p:attrNameLst>
                                          <p:attrName>style.visibility</p:attrName>
                                        </p:attrNameLst>
                                      </p:cBhvr>
                                      <p:to>
                                        <p:strVal val="visible"/>
                                      </p:to>
                                    </p:set>
                                    <p:animEffect transition="in" filter="fade">
                                      <p:cBhvr>
                                        <p:cTn id="36" dur="500"/>
                                        <p:tgtEl>
                                          <p:spTgt spid="12"/>
                                        </p:tgtEl>
                                      </p:cBhvr>
                                    </p:animEffect>
                                    <p:anim calcmode="lin" valueType="num">
                                      <p:cBhvr>
                                        <p:cTn id="37" dur="500" fill="hold"/>
                                        <p:tgtEl>
                                          <p:spTgt spid="12"/>
                                        </p:tgtEl>
                                        <p:attrNameLst>
                                          <p:attrName>ppt_x</p:attrName>
                                        </p:attrNameLst>
                                      </p:cBhvr>
                                      <p:tavLst>
                                        <p:tav tm="0">
                                          <p:val>
                                            <p:strVal val="#ppt_x"/>
                                          </p:val>
                                        </p:tav>
                                        <p:tav tm="100000">
                                          <p:val>
                                            <p:strVal val="#ppt_x"/>
                                          </p:val>
                                        </p:tav>
                                      </p:tavLst>
                                    </p:anim>
                                    <p:anim calcmode="lin" valueType="num">
                                      <p:cBhvr>
                                        <p:cTn id="38" dur="5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1" presetClass="exit" presetSubtype="0" fill="hold" grpId="1" nodeType="clickEffect">
                                  <p:stCondLst>
                                    <p:cond delay="0"/>
                                  </p:stCondLst>
                                  <p:childTnLst>
                                    <p:set>
                                      <p:cBhvr>
                                        <p:cTn id="42" dur="1" fill="hold">
                                          <p:stCondLst>
                                            <p:cond delay="0"/>
                                          </p:stCondLst>
                                        </p:cTn>
                                        <p:tgtEl>
                                          <p:spTgt spid="12"/>
                                        </p:tgtEl>
                                        <p:attrNameLst>
                                          <p:attrName>style.visibility</p:attrName>
                                        </p:attrNameLst>
                                      </p:cBhvr>
                                      <p:to>
                                        <p:strVal val="hidden"/>
                                      </p:to>
                                    </p:set>
                                  </p:childTnLst>
                                </p:cTn>
                              </p:par>
                              <p:par>
                                <p:cTn id="43" presetID="42" presetClass="entr" presetSubtype="0" fill="hold" grpId="0" nodeType="withEffect">
                                  <p:stCondLst>
                                    <p:cond delay="0"/>
                                  </p:stCondLst>
                                  <p:childTnLst>
                                    <p:set>
                                      <p:cBhvr>
                                        <p:cTn id="44" dur="1" fill="hold">
                                          <p:stCondLst>
                                            <p:cond delay="0"/>
                                          </p:stCondLst>
                                        </p:cTn>
                                        <p:tgtEl>
                                          <p:spTgt spid="13"/>
                                        </p:tgtEl>
                                        <p:attrNameLst>
                                          <p:attrName>style.visibility</p:attrName>
                                        </p:attrNameLst>
                                      </p:cBhvr>
                                      <p:to>
                                        <p:strVal val="visible"/>
                                      </p:to>
                                    </p:set>
                                    <p:animEffect transition="in" filter="fade">
                                      <p:cBhvr>
                                        <p:cTn id="45" dur="500"/>
                                        <p:tgtEl>
                                          <p:spTgt spid="13"/>
                                        </p:tgtEl>
                                      </p:cBhvr>
                                    </p:animEffect>
                                    <p:anim calcmode="lin" valueType="num">
                                      <p:cBhvr>
                                        <p:cTn id="46" dur="500" fill="hold"/>
                                        <p:tgtEl>
                                          <p:spTgt spid="13"/>
                                        </p:tgtEl>
                                        <p:attrNameLst>
                                          <p:attrName>ppt_x</p:attrName>
                                        </p:attrNameLst>
                                      </p:cBhvr>
                                      <p:tavLst>
                                        <p:tav tm="0">
                                          <p:val>
                                            <p:strVal val="#ppt_x"/>
                                          </p:val>
                                        </p:tav>
                                        <p:tav tm="100000">
                                          <p:val>
                                            <p:strVal val="#ppt_x"/>
                                          </p:val>
                                        </p:tav>
                                      </p:tavLst>
                                    </p:anim>
                                    <p:anim calcmode="lin" valueType="num">
                                      <p:cBhvr>
                                        <p:cTn id="47" dur="500" fill="hold"/>
                                        <p:tgtEl>
                                          <p:spTgt spid="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P spid="8" grpId="1"/>
      <p:bldP spid="9" grpId="0"/>
      <p:bldP spid="9" grpId="1"/>
      <p:bldP spid="10" grpId="0"/>
      <p:bldP spid="10" grpId="1"/>
      <p:bldP spid="12" grpId="0"/>
      <p:bldP spid="12" grpId="1"/>
      <p:bldP spid="1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653006" y="3786486"/>
            <a:ext cx="7859128" cy="707886"/>
          </a:xfrm>
          <a:prstGeom prst="rect">
            <a:avLst/>
          </a:prstGeom>
          <a:noFill/>
        </p:spPr>
        <p:txBody>
          <a:bodyPr wrap="square" rtlCol="0">
            <a:spAutoFit/>
          </a:bodyPr>
          <a:lstStyle/>
          <a:p>
            <a:pPr algn="ctr"/>
            <a:r>
              <a:rPr lang="en-US" sz="2000" b="1" dirty="0">
                <a:solidFill>
                  <a:srgbClr val="FF0000"/>
                </a:solidFill>
                <a:latin typeface="Kristen ITC" panose="03050502040202030202" pitchFamily="66" charset="0"/>
              </a:rPr>
              <a:t>Look around the classroom to find quantities to compare.  Fill in your ratio statements for Exercise 1.</a:t>
            </a:r>
          </a:p>
        </p:txBody>
      </p:sp>
      <p:pic>
        <p:nvPicPr>
          <p:cNvPr id="3" name="Picture 2"/>
          <p:cNvPicPr>
            <a:picLocks noChangeAspect="1"/>
          </p:cNvPicPr>
          <p:nvPr/>
        </p:nvPicPr>
        <p:blipFill>
          <a:blip r:embed="rId2" cstate="print"/>
          <a:stretch>
            <a:fillRect/>
          </a:stretch>
        </p:blipFill>
        <p:spPr>
          <a:xfrm>
            <a:off x="274657" y="891780"/>
            <a:ext cx="8615831" cy="2334746"/>
          </a:xfrm>
          <a:prstGeom prst="rect">
            <a:avLst/>
          </a:prstGeom>
        </p:spPr>
      </p:pic>
      <p:pic>
        <p:nvPicPr>
          <p:cNvPr id="8" name="Picture 7"/>
          <p:cNvPicPr>
            <a:picLocks noChangeAspect="1"/>
          </p:cNvPicPr>
          <p:nvPr/>
        </p:nvPicPr>
        <p:blipFill>
          <a:blip r:embed="rId3" cstate="print"/>
          <a:stretch>
            <a:fillRect/>
          </a:stretch>
        </p:blipFill>
        <p:spPr>
          <a:xfrm>
            <a:off x="195942" y="5238556"/>
            <a:ext cx="1795464" cy="1543208"/>
          </a:xfrm>
          <a:prstGeom prst="rect">
            <a:avLst/>
          </a:prstGeom>
        </p:spPr>
      </p:pic>
      <p:pic>
        <p:nvPicPr>
          <p:cNvPr id="9" name="Picture 8"/>
          <p:cNvPicPr>
            <a:picLocks noChangeAspect="1"/>
          </p:cNvPicPr>
          <p:nvPr/>
        </p:nvPicPr>
        <p:blipFill>
          <a:blip r:embed="rId3" cstate="print"/>
          <a:stretch>
            <a:fillRect/>
          </a:stretch>
        </p:blipFill>
        <p:spPr>
          <a:xfrm>
            <a:off x="7178719" y="5238556"/>
            <a:ext cx="1795464" cy="1543208"/>
          </a:xfrm>
          <a:prstGeom prst="rect">
            <a:avLst/>
          </a:prstGeom>
        </p:spPr>
      </p:pic>
      <p:pic>
        <p:nvPicPr>
          <p:cNvPr id="10" name="Picture 9"/>
          <p:cNvPicPr>
            <a:picLocks noChangeAspect="1"/>
          </p:cNvPicPr>
          <p:nvPr/>
        </p:nvPicPr>
        <p:blipFill>
          <a:blip r:embed="rId4" cstate="print"/>
          <a:stretch>
            <a:fillRect/>
          </a:stretch>
        </p:blipFill>
        <p:spPr>
          <a:xfrm>
            <a:off x="195944" y="167604"/>
            <a:ext cx="8778241" cy="494775"/>
          </a:xfrm>
          <a:prstGeom prst="rect">
            <a:avLst/>
          </a:prstGeom>
        </p:spPr>
      </p:pic>
      <p:sp>
        <p:nvSpPr>
          <p:cNvPr id="13" name="Rectangle 12"/>
          <p:cNvSpPr/>
          <p:nvPr/>
        </p:nvSpPr>
        <p:spPr>
          <a:xfrm>
            <a:off x="168738" y="122186"/>
            <a:ext cx="8818508" cy="6605187"/>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01881652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stretch>
            <a:fillRect/>
          </a:stretch>
        </p:blipFill>
        <p:spPr>
          <a:xfrm>
            <a:off x="540693" y="1601066"/>
            <a:ext cx="8088738" cy="4458671"/>
          </a:xfrm>
          <a:prstGeom prst="rect">
            <a:avLst/>
          </a:prstGeom>
        </p:spPr>
      </p:pic>
      <p:sp>
        <p:nvSpPr>
          <p:cNvPr id="6" name="TextBox 5"/>
          <p:cNvSpPr txBox="1"/>
          <p:nvPr/>
        </p:nvSpPr>
        <p:spPr>
          <a:xfrm>
            <a:off x="-951903" y="839335"/>
            <a:ext cx="10689592" cy="584775"/>
          </a:xfrm>
          <a:prstGeom prst="rect">
            <a:avLst/>
          </a:prstGeom>
          <a:noFill/>
        </p:spPr>
        <p:txBody>
          <a:bodyPr wrap="square" rtlCol="0">
            <a:spAutoFit/>
          </a:bodyPr>
          <a:lstStyle/>
          <a:p>
            <a:pPr algn="ctr"/>
            <a:r>
              <a:rPr lang="en-US" sz="1600" b="1" dirty="0">
                <a:solidFill>
                  <a:srgbClr val="FF0000"/>
                </a:solidFill>
                <a:latin typeface="Kristen ITC" panose="03050502040202030202" pitchFamily="66" charset="0"/>
              </a:rPr>
              <a:t>Work with a partner and use words to describe a context that </a:t>
            </a:r>
          </a:p>
          <a:p>
            <a:pPr algn="ctr"/>
            <a:r>
              <a:rPr lang="en-US" sz="1600" b="1" dirty="0">
                <a:solidFill>
                  <a:srgbClr val="FF0000"/>
                </a:solidFill>
                <a:latin typeface="Kristen ITC" panose="03050502040202030202" pitchFamily="66" charset="0"/>
              </a:rPr>
              <a:t>could be represented by each ratio given.</a:t>
            </a:r>
          </a:p>
        </p:txBody>
      </p:sp>
      <p:pic>
        <p:nvPicPr>
          <p:cNvPr id="8" name="Picture 7"/>
          <p:cNvPicPr>
            <a:picLocks noChangeAspect="1"/>
          </p:cNvPicPr>
          <p:nvPr/>
        </p:nvPicPr>
        <p:blipFill>
          <a:blip r:embed="rId3" cstate="print"/>
          <a:stretch>
            <a:fillRect/>
          </a:stretch>
        </p:blipFill>
        <p:spPr>
          <a:xfrm>
            <a:off x="195944" y="5623516"/>
            <a:ext cx="1258969" cy="1082089"/>
          </a:xfrm>
          <a:prstGeom prst="rect">
            <a:avLst/>
          </a:prstGeom>
        </p:spPr>
      </p:pic>
      <p:pic>
        <p:nvPicPr>
          <p:cNvPr id="9" name="Picture 8"/>
          <p:cNvPicPr>
            <a:picLocks noChangeAspect="1"/>
          </p:cNvPicPr>
          <p:nvPr/>
        </p:nvPicPr>
        <p:blipFill>
          <a:blip r:embed="rId3" cstate="print"/>
          <a:stretch>
            <a:fillRect/>
          </a:stretch>
        </p:blipFill>
        <p:spPr>
          <a:xfrm>
            <a:off x="7754403" y="5623515"/>
            <a:ext cx="1258969" cy="1082089"/>
          </a:xfrm>
          <a:prstGeom prst="rect">
            <a:avLst/>
          </a:prstGeom>
        </p:spPr>
      </p:pic>
      <p:pic>
        <p:nvPicPr>
          <p:cNvPr id="10" name="Picture 9"/>
          <p:cNvPicPr>
            <a:picLocks noChangeAspect="1"/>
          </p:cNvPicPr>
          <p:nvPr/>
        </p:nvPicPr>
        <p:blipFill>
          <a:blip r:embed="rId4" cstate="print"/>
          <a:stretch>
            <a:fillRect/>
          </a:stretch>
        </p:blipFill>
        <p:spPr>
          <a:xfrm>
            <a:off x="195944" y="167604"/>
            <a:ext cx="8778241" cy="494775"/>
          </a:xfrm>
          <a:prstGeom prst="rect">
            <a:avLst/>
          </a:prstGeom>
        </p:spPr>
      </p:pic>
      <p:sp>
        <p:nvSpPr>
          <p:cNvPr id="13" name="Rectangle 12"/>
          <p:cNvSpPr/>
          <p:nvPr/>
        </p:nvSpPr>
        <p:spPr>
          <a:xfrm>
            <a:off x="168738" y="122186"/>
            <a:ext cx="8818508" cy="6605187"/>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60054689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cstate="print"/>
          <a:stretch>
            <a:fillRect/>
          </a:stretch>
        </p:blipFill>
        <p:spPr>
          <a:xfrm>
            <a:off x="464312" y="920137"/>
            <a:ext cx="8241503" cy="3876439"/>
          </a:xfrm>
          <a:prstGeom prst="rect">
            <a:avLst/>
          </a:prstGeom>
        </p:spPr>
      </p:pic>
      <p:pic>
        <p:nvPicPr>
          <p:cNvPr id="8" name="Picture 7"/>
          <p:cNvPicPr>
            <a:picLocks noChangeAspect="1"/>
          </p:cNvPicPr>
          <p:nvPr/>
        </p:nvPicPr>
        <p:blipFill>
          <a:blip r:embed="rId3" cstate="print"/>
          <a:stretch>
            <a:fillRect/>
          </a:stretch>
        </p:blipFill>
        <p:spPr>
          <a:xfrm>
            <a:off x="156754" y="5238556"/>
            <a:ext cx="1795464" cy="1543208"/>
          </a:xfrm>
          <a:prstGeom prst="rect">
            <a:avLst/>
          </a:prstGeom>
        </p:spPr>
      </p:pic>
      <p:pic>
        <p:nvPicPr>
          <p:cNvPr id="9" name="Picture 8"/>
          <p:cNvPicPr>
            <a:picLocks noChangeAspect="1"/>
          </p:cNvPicPr>
          <p:nvPr/>
        </p:nvPicPr>
        <p:blipFill>
          <a:blip r:embed="rId3" cstate="print"/>
          <a:stretch>
            <a:fillRect/>
          </a:stretch>
        </p:blipFill>
        <p:spPr>
          <a:xfrm>
            <a:off x="7178719" y="5238556"/>
            <a:ext cx="1795464" cy="1543208"/>
          </a:xfrm>
          <a:prstGeom prst="rect">
            <a:avLst/>
          </a:prstGeom>
        </p:spPr>
      </p:pic>
      <p:sp>
        <p:nvSpPr>
          <p:cNvPr id="13" name="Rectangle 12"/>
          <p:cNvSpPr/>
          <p:nvPr/>
        </p:nvSpPr>
        <p:spPr>
          <a:xfrm>
            <a:off x="168738" y="122186"/>
            <a:ext cx="8818508" cy="6605187"/>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73082694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stretch>
            <a:fillRect/>
          </a:stretch>
        </p:blipFill>
        <p:spPr>
          <a:xfrm>
            <a:off x="348348" y="1242560"/>
            <a:ext cx="8473431" cy="2155962"/>
          </a:xfrm>
          <a:prstGeom prst="rect">
            <a:avLst/>
          </a:prstGeom>
        </p:spPr>
      </p:pic>
      <p:pic>
        <p:nvPicPr>
          <p:cNvPr id="7" name="Picture 6"/>
          <p:cNvPicPr>
            <a:picLocks noChangeAspect="1"/>
          </p:cNvPicPr>
          <p:nvPr/>
        </p:nvPicPr>
        <p:blipFill>
          <a:blip r:embed="rId3" cstate="print"/>
          <a:stretch>
            <a:fillRect/>
          </a:stretch>
        </p:blipFill>
        <p:spPr>
          <a:xfrm>
            <a:off x="195942" y="5218696"/>
            <a:ext cx="1795464" cy="1543208"/>
          </a:xfrm>
          <a:prstGeom prst="rect">
            <a:avLst/>
          </a:prstGeom>
        </p:spPr>
      </p:pic>
      <p:pic>
        <p:nvPicPr>
          <p:cNvPr id="8" name="Picture 7"/>
          <p:cNvPicPr>
            <a:picLocks noChangeAspect="1"/>
          </p:cNvPicPr>
          <p:nvPr/>
        </p:nvPicPr>
        <p:blipFill>
          <a:blip r:embed="rId3" cstate="print"/>
          <a:stretch>
            <a:fillRect/>
          </a:stretch>
        </p:blipFill>
        <p:spPr>
          <a:xfrm>
            <a:off x="7178719" y="5218696"/>
            <a:ext cx="1795464" cy="1543208"/>
          </a:xfrm>
          <a:prstGeom prst="rect">
            <a:avLst/>
          </a:prstGeom>
        </p:spPr>
      </p:pic>
      <p:pic>
        <p:nvPicPr>
          <p:cNvPr id="9" name="Picture 8"/>
          <p:cNvPicPr>
            <a:picLocks noChangeAspect="1"/>
          </p:cNvPicPr>
          <p:nvPr/>
        </p:nvPicPr>
        <p:blipFill>
          <a:blip r:embed="rId4" cstate="print"/>
          <a:stretch>
            <a:fillRect/>
          </a:stretch>
        </p:blipFill>
        <p:spPr>
          <a:xfrm>
            <a:off x="195944" y="167604"/>
            <a:ext cx="8778241" cy="494775"/>
          </a:xfrm>
          <a:prstGeom prst="rect">
            <a:avLst/>
          </a:prstGeom>
        </p:spPr>
      </p:pic>
      <p:sp>
        <p:nvSpPr>
          <p:cNvPr id="12" name="Rectangle 11"/>
          <p:cNvSpPr/>
          <p:nvPr/>
        </p:nvSpPr>
        <p:spPr>
          <a:xfrm>
            <a:off x="168738" y="122186"/>
            <a:ext cx="8818508" cy="6605187"/>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20169947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cstate="print"/>
          <a:stretch>
            <a:fillRect/>
          </a:stretch>
        </p:blipFill>
        <p:spPr>
          <a:xfrm>
            <a:off x="195942" y="888274"/>
            <a:ext cx="8518444" cy="5258176"/>
          </a:xfrm>
          <a:prstGeom prst="rect">
            <a:avLst/>
          </a:prstGeom>
        </p:spPr>
      </p:pic>
      <p:pic>
        <p:nvPicPr>
          <p:cNvPr id="5" name="Picture 4"/>
          <p:cNvPicPr>
            <a:picLocks noChangeAspect="1"/>
          </p:cNvPicPr>
          <p:nvPr/>
        </p:nvPicPr>
        <p:blipFill>
          <a:blip r:embed="rId3" cstate="print"/>
          <a:stretch>
            <a:fillRect/>
          </a:stretch>
        </p:blipFill>
        <p:spPr>
          <a:xfrm>
            <a:off x="195944" y="167604"/>
            <a:ext cx="8778241" cy="494775"/>
          </a:xfrm>
          <a:prstGeom prst="rect">
            <a:avLst/>
          </a:prstGeom>
        </p:spPr>
      </p:pic>
      <p:sp>
        <p:nvSpPr>
          <p:cNvPr id="7" name="Rectangle 6"/>
          <p:cNvSpPr/>
          <p:nvPr/>
        </p:nvSpPr>
        <p:spPr>
          <a:xfrm>
            <a:off x="168738" y="122186"/>
            <a:ext cx="8818508" cy="6605187"/>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54094400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08708" y="710001"/>
            <a:ext cx="8382000" cy="2831544"/>
          </a:xfrm>
          <a:prstGeom prst="rect">
            <a:avLst/>
          </a:prstGeom>
          <a:noFill/>
          <a:ln w="76200">
            <a:solidFill>
              <a:schemeClr val="tx1">
                <a:lumMod val="75000"/>
                <a:lumOff val="25000"/>
              </a:schemeClr>
            </a:solidFill>
          </a:ln>
        </p:spPr>
        <p:txBody>
          <a:bodyPr wrap="square" rtlCol="0">
            <a:spAutoFit/>
          </a:bodyPr>
          <a:lstStyle/>
          <a:p>
            <a:pPr algn="ctr"/>
            <a:r>
              <a:rPr lang="en-US" sz="5400" dirty="0" smtClean="0">
                <a:latin typeface="AntigoniBd" pitchFamily="34" charset="0"/>
              </a:rPr>
              <a:t>Homework</a:t>
            </a:r>
          </a:p>
          <a:p>
            <a:pPr algn="ctr"/>
            <a:r>
              <a:rPr lang="en-US" sz="2800" b="1" u="sng" dirty="0" smtClean="0">
                <a:solidFill>
                  <a:srgbClr val="7030A0"/>
                </a:solidFill>
              </a:rPr>
              <a:t>Due: </a:t>
            </a:r>
            <a:r>
              <a:rPr lang="en-US" sz="2800" b="1" u="sng" dirty="0" smtClean="0">
                <a:solidFill>
                  <a:srgbClr val="7030A0"/>
                </a:solidFill>
              </a:rPr>
              <a:t>Wednesday</a:t>
            </a:r>
            <a:endParaRPr lang="en-US" sz="2800" u="sng" dirty="0" smtClean="0">
              <a:solidFill>
                <a:srgbClr val="7030A0"/>
              </a:solidFill>
            </a:endParaRPr>
          </a:p>
          <a:p>
            <a:pPr>
              <a:buFont typeface="Wingdings" pitchFamily="2" charset="2"/>
              <a:buChar char="q"/>
            </a:pPr>
            <a:r>
              <a:rPr lang="en-US" sz="4800" dirty="0" smtClean="0"/>
              <a:t> exit ticket questions 1-3</a:t>
            </a:r>
          </a:p>
          <a:p>
            <a:pPr>
              <a:buFont typeface="Wingdings" pitchFamily="2" charset="2"/>
              <a:buChar char="q"/>
            </a:pPr>
            <a:r>
              <a:rPr lang="en-US" sz="4800" b="1" dirty="0" smtClean="0"/>
              <a:t> </a:t>
            </a:r>
            <a:r>
              <a:rPr lang="en-US" sz="4800" b="1" dirty="0" smtClean="0"/>
              <a:t>(</a:t>
            </a:r>
            <a:r>
              <a:rPr lang="en-US" sz="4800" b="1" dirty="0" smtClean="0"/>
              <a:t>7.1</a:t>
            </a:r>
            <a:r>
              <a:rPr lang="en-US" sz="4800" b="1" dirty="0" smtClean="0"/>
              <a:t>) </a:t>
            </a:r>
            <a:r>
              <a:rPr lang="en-US" sz="4800" b="1" dirty="0" smtClean="0"/>
              <a:t>page </a:t>
            </a:r>
            <a:r>
              <a:rPr lang="en-US" sz="4800" b="1" smtClean="0"/>
              <a:t>344   9-20</a:t>
            </a:r>
            <a:r>
              <a:rPr lang="en-US" sz="4800" smtClean="0"/>
              <a:t> </a:t>
            </a:r>
            <a:endParaRPr lang="en-US" sz="4800" dirty="0" smtClean="0">
              <a:solidFill>
                <a:srgbClr val="FF0000"/>
              </a:solidFill>
            </a:endParaRPr>
          </a:p>
        </p:txBody>
      </p:sp>
    </p:spTree>
    <p:extLst>
      <p:ext uri="{BB962C8B-B14F-4D97-AF65-F5344CB8AC3E}">
        <p14:creationId xmlns:p14="http://schemas.microsoft.com/office/powerpoint/2010/main" val="12256536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676200" y="2800003"/>
            <a:ext cx="7791604" cy="707886"/>
          </a:xfrm>
          <a:prstGeom prst="rect">
            <a:avLst/>
          </a:prstGeom>
          <a:noFill/>
        </p:spPr>
        <p:txBody>
          <a:bodyPr wrap="square" rtlCol="0">
            <a:spAutoFit/>
          </a:bodyPr>
          <a:lstStyle/>
          <a:p>
            <a:pPr algn="ctr"/>
            <a:r>
              <a:rPr lang="en-US" sz="2000" b="1" dirty="0">
                <a:solidFill>
                  <a:srgbClr val="FF0000"/>
                </a:solidFill>
                <a:latin typeface="Comic Sans MS" pitchFamily="66" charset="0"/>
              </a:rPr>
              <a:t>Let’s create a table to show how many boys and how many girls could be on the team</a:t>
            </a:r>
            <a:r>
              <a:rPr lang="en-US" sz="2000" b="1" dirty="0" smtClean="0">
                <a:solidFill>
                  <a:srgbClr val="FF0000"/>
                </a:solidFill>
                <a:latin typeface="Comic Sans MS" pitchFamily="66" charset="0"/>
              </a:rPr>
              <a:t>.</a:t>
            </a:r>
            <a:endParaRPr lang="en-US" sz="2000" b="1" dirty="0">
              <a:solidFill>
                <a:srgbClr val="FF0000"/>
              </a:solidFill>
              <a:latin typeface="Comic Sans MS" pitchFamily="66" charset="0"/>
            </a:endParaRPr>
          </a:p>
        </p:txBody>
      </p:sp>
      <p:pic>
        <p:nvPicPr>
          <p:cNvPr id="2" name="Picture 1"/>
          <p:cNvPicPr>
            <a:picLocks noChangeAspect="1"/>
          </p:cNvPicPr>
          <p:nvPr/>
        </p:nvPicPr>
        <p:blipFill>
          <a:blip r:embed="rId2" cstate="print"/>
          <a:stretch>
            <a:fillRect/>
          </a:stretch>
        </p:blipFill>
        <p:spPr>
          <a:xfrm>
            <a:off x="195944" y="167604"/>
            <a:ext cx="8778241" cy="494775"/>
          </a:xfrm>
          <a:prstGeom prst="rect">
            <a:avLst/>
          </a:prstGeom>
        </p:spPr>
      </p:pic>
      <p:pic>
        <p:nvPicPr>
          <p:cNvPr id="3" name="Picture 2"/>
          <p:cNvPicPr>
            <a:picLocks noChangeAspect="1"/>
          </p:cNvPicPr>
          <p:nvPr/>
        </p:nvPicPr>
        <p:blipFill>
          <a:blip r:embed="rId3" cstate="print"/>
          <a:stretch>
            <a:fillRect/>
          </a:stretch>
        </p:blipFill>
        <p:spPr>
          <a:xfrm>
            <a:off x="251501" y="689256"/>
            <a:ext cx="8667122" cy="1456747"/>
          </a:xfrm>
          <a:prstGeom prst="rect">
            <a:avLst/>
          </a:prstGeom>
        </p:spPr>
      </p:pic>
      <p:graphicFrame>
        <p:nvGraphicFramePr>
          <p:cNvPr id="7" name="Table 6"/>
          <p:cNvGraphicFramePr>
            <a:graphicFrameLocks noGrp="1"/>
          </p:cNvGraphicFramePr>
          <p:nvPr>
            <p:extLst>
              <p:ext uri="{D42A27DB-BD31-4B8C-83A1-F6EECF244321}">
                <p14:modId xmlns:p14="http://schemas.microsoft.com/office/powerpoint/2010/main" val="2890463517"/>
              </p:ext>
            </p:extLst>
          </p:nvPr>
        </p:nvGraphicFramePr>
        <p:xfrm>
          <a:off x="472664" y="3631150"/>
          <a:ext cx="8198679" cy="1101896"/>
        </p:xfrm>
        <a:graphic>
          <a:graphicData uri="http://schemas.openxmlformats.org/drawingml/2006/table">
            <a:tbl>
              <a:tblPr firstRow="1" bandRow="1">
                <a:tableStyleId>{5940675A-B579-460E-94D1-54222C63F5DA}</a:tableStyleId>
              </a:tblPr>
              <a:tblGrid>
                <a:gridCol w="2732893">
                  <a:extLst>
                    <a:ext uri="{9D8B030D-6E8A-4147-A177-3AD203B41FA5}">
                      <a16:colId xmlns:a16="http://schemas.microsoft.com/office/drawing/2014/main" val="3668491133"/>
                    </a:ext>
                  </a:extLst>
                </a:gridCol>
                <a:gridCol w="2732893">
                  <a:extLst>
                    <a:ext uri="{9D8B030D-6E8A-4147-A177-3AD203B41FA5}">
                      <a16:colId xmlns:a16="http://schemas.microsoft.com/office/drawing/2014/main" val="3362870280"/>
                    </a:ext>
                  </a:extLst>
                </a:gridCol>
                <a:gridCol w="2732893">
                  <a:extLst>
                    <a:ext uri="{9D8B030D-6E8A-4147-A177-3AD203B41FA5}">
                      <a16:colId xmlns:a16="http://schemas.microsoft.com/office/drawing/2014/main" val="3058596694"/>
                    </a:ext>
                  </a:extLst>
                </a:gridCol>
              </a:tblGrid>
              <a:tr h="375920">
                <a:tc>
                  <a:txBody>
                    <a:bodyPr/>
                    <a:lstStyle/>
                    <a:p>
                      <a:pPr algn="ctr"/>
                      <a:r>
                        <a:rPr lang="en-US" sz="1900" b="1" dirty="0"/>
                        <a:t># of Boys</a:t>
                      </a:r>
                    </a:p>
                  </a:txBody>
                  <a:tcPr>
                    <a:lnL w="28575" cap="flat" cmpd="sng" algn="ctr">
                      <a:solidFill>
                        <a:schemeClr val="bg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en-US" sz="1900" b="1" dirty="0"/>
                        <a:t># of Girls</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en-US" sz="1900" b="1" dirty="0"/>
                        <a:t>Total # of Players</a:t>
                      </a:r>
                    </a:p>
                  </a:txBody>
                  <a:tcPr>
                    <a:lnL w="28575" cap="flat" cmpd="sng" algn="ctr">
                      <a:solidFill>
                        <a:schemeClr val="tx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09119320"/>
                  </a:ext>
                </a:extLst>
              </a:tr>
              <a:tr h="720896">
                <a:tc>
                  <a:txBody>
                    <a:bodyPr/>
                    <a:lstStyle/>
                    <a:p>
                      <a:pPr algn="ctr"/>
                      <a:r>
                        <a:rPr lang="en-US" sz="4000" b="1" dirty="0"/>
                        <a:t>4</a:t>
                      </a:r>
                    </a:p>
                  </a:txBody>
                  <a:tcPr>
                    <a:lnL w="28575" cap="flat" cmpd="sng" algn="ctr">
                      <a:solidFill>
                        <a:schemeClr val="bg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endParaRPr lang="en-US" sz="1900" b="1"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endParaRPr lang="en-US" sz="1900" b="1" dirty="0"/>
                    </a:p>
                  </a:txBody>
                  <a:tcPr>
                    <a:lnL w="28575" cap="flat" cmpd="sng" algn="ctr">
                      <a:solidFill>
                        <a:schemeClr val="tx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476945793"/>
                  </a:ext>
                </a:extLst>
              </a:tr>
            </a:tbl>
          </a:graphicData>
        </a:graphic>
      </p:graphicFrame>
      <p:pic>
        <p:nvPicPr>
          <p:cNvPr id="4100" name="Picture 4" descr="http://content.mycutegraphics.com/graphics/soccer/soccer-team.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72664" y="5503262"/>
            <a:ext cx="3012011" cy="1048180"/>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4" descr="http://content.mycutegraphics.com/graphics/soccer/soccer-team.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flipH="1">
            <a:off x="5902747" y="5503262"/>
            <a:ext cx="2961589" cy="1048180"/>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10"/>
          <p:cNvSpPr/>
          <p:nvPr/>
        </p:nvSpPr>
        <p:spPr>
          <a:xfrm>
            <a:off x="168738" y="122186"/>
            <a:ext cx="8818508" cy="6605187"/>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433026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442402" y="623733"/>
            <a:ext cx="8396798" cy="646331"/>
          </a:xfrm>
          <a:prstGeom prst="rect">
            <a:avLst/>
          </a:prstGeom>
          <a:noFill/>
        </p:spPr>
        <p:txBody>
          <a:bodyPr wrap="square" rtlCol="0">
            <a:spAutoFit/>
          </a:bodyPr>
          <a:lstStyle/>
          <a:p>
            <a:pPr algn="ctr"/>
            <a:r>
              <a:rPr lang="en-US" b="1" dirty="0">
                <a:solidFill>
                  <a:srgbClr val="FF0000"/>
                </a:solidFill>
                <a:latin typeface="Comic Sans MS" pitchFamily="66" charset="0"/>
              </a:rPr>
              <a:t>Is this big enough for a team?  What are some other ratios that show four times as many boys as girls, or a ratio of boys to girls of 4 to 1?</a:t>
            </a:r>
            <a:endParaRPr lang="en-US" sz="1400" b="1" dirty="0">
              <a:solidFill>
                <a:srgbClr val="FF0000"/>
              </a:solidFill>
              <a:latin typeface="Comic Sans MS" pitchFamily="66" charset="0"/>
            </a:endParaRPr>
          </a:p>
        </p:txBody>
      </p:sp>
      <p:graphicFrame>
        <p:nvGraphicFramePr>
          <p:cNvPr id="7" name="Table 6"/>
          <p:cNvGraphicFramePr>
            <a:graphicFrameLocks noGrp="1"/>
          </p:cNvGraphicFramePr>
          <p:nvPr>
            <p:extLst>
              <p:ext uri="{D42A27DB-BD31-4B8C-83A1-F6EECF244321}">
                <p14:modId xmlns:p14="http://schemas.microsoft.com/office/powerpoint/2010/main" val="4096413367"/>
              </p:ext>
            </p:extLst>
          </p:nvPr>
        </p:nvGraphicFramePr>
        <p:xfrm>
          <a:off x="1124602" y="1829364"/>
          <a:ext cx="6894792" cy="3185160"/>
        </p:xfrm>
        <a:graphic>
          <a:graphicData uri="http://schemas.openxmlformats.org/drawingml/2006/table">
            <a:tbl>
              <a:tblPr firstRow="1" bandRow="1">
                <a:tableStyleId>{5940675A-B579-460E-94D1-54222C63F5DA}</a:tableStyleId>
              </a:tblPr>
              <a:tblGrid>
                <a:gridCol w="2298264">
                  <a:extLst>
                    <a:ext uri="{9D8B030D-6E8A-4147-A177-3AD203B41FA5}">
                      <a16:colId xmlns:a16="http://schemas.microsoft.com/office/drawing/2014/main" val="3668491133"/>
                    </a:ext>
                  </a:extLst>
                </a:gridCol>
                <a:gridCol w="2298264">
                  <a:extLst>
                    <a:ext uri="{9D8B030D-6E8A-4147-A177-3AD203B41FA5}">
                      <a16:colId xmlns:a16="http://schemas.microsoft.com/office/drawing/2014/main" val="3362870280"/>
                    </a:ext>
                  </a:extLst>
                </a:gridCol>
                <a:gridCol w="2298264">
                  <a:extLst>
                    <a:ext uri="{9D8B030D-6E8A-4147-A177-3AD203B41FA5}">
                      <a16:colId xmlns:a16="http://schemas.microsoft.com/office/drawing/2014/main" val="3058596694"/>
                    </a:ext>
                  </a:extLst>
                </a:gridCol>
              </a:tblGrid>
              <a:tr h="313485">
                <a:tc>
                  <a:txBody>
                    <a:bodyPr/>
                    <a:lstStyle/>
                    <a:p>
                      <a:pPr algn="ctr"/>
                      <a:r>
                        <a:rPr lang="en-US" sz="1900" b="1" dirty="0"/>
                        <a:t># of Boys</a:t>
                      </a:r>
                    </a:p>
                  </a:txBody>
                  <a:tcPr>
                    <a:lnL w="28575" cap="flat" cmpd="sng" algn="ctr">
                      <a:solidFill>
                        <a:schemeClr val="bg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en-US" sz="1900" b="1" dirty="0"/>
                        <a:t># of Girls</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en-US" sz="1900" b="1" dirty="0"/>
                        <a:t>Total # of Players</a:t>
                      </a:r>
                    </a:p>
                  </a:txBody>
                  <a:tcPr>
                    <a:lnL w="28575" cap="flat" cmpd="sng" algn="ctr">
                      <a:solidFill>
                        <a:schemeClr val="tx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09119320"/>
                  </a:ext>
                </a:extLst>
              </a:tr>
              <a:tr h="593149">
                <a:tc>
                  <a:txBody>
                    <a:bodyPr/>
                    <a:lstStyle/>
                    <a:p>
                      <a:pPr algn="ctr"/>
                      <a:r>
                        <a:rPr lang="en-US" sz="4000" b="1" dirty="0"/>
                        <a:t>4</a:t>
                      </a:r>
                    </a:p>
                  </a:txBody>
                  <a:tcPr>
                    <a:lnL w="28575" cap="flat" cmpd="sng" algn="ctr">
                      <a:solidFill>
                        <a:schemeClr val="bg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en-US" sz="4000" b="1" dirty="0"/>
                        <a:t>1</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en-US" sz="4000" b="1" dirty="0"/>
                        <a:t>5</a:t>
                      </a:r>
                    </a:p>
                  </a:txBody>
                  <a:tcPr>
                    <a:lnL w="28575" cap="flat" cmpd="sng" algn="ctr">
                      <a:solidFill>
                        <a:schemeClr val="tx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76945793"/>
                  </a:ext>
                </a:extLst>
              </a:tr>
              <a:tr h="593149">
                <a:tc>
                  <a:txBody>
                    <a:bodyPr/>
                    <a:lstStyle/>
                    <a:p>
                      <a:pPr algn="ctr"/>
                      <a:endParaRPr lang="en-US" sz="4000" b="1" dirty="0"/>
                    </a:p>
                  </a:txBody>
                  <a:tcPr>
                    <a:lnL w="28575" cap="flat" cmpd="sng" algn="ctr">
                      <a:solidFill>
                        <a:schemeClr val="bg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endParaRPr lang="en-US" sz="4000" b="1"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endParaRPr lang="en-US" sz="4000" b="1" dirty="0"/>
                    </a:p>
                  </a:txBody>
                  <a:tcPr>
                    <a:lnL w="28575" cap="flat" cmpd="sng" algn="ctr">
                      <a:solidFill>
                        <a:schemeClr val="tx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71240462"/>
                  </a:ext>
                </a:extLst>
              </a:tr>
              <a:tr h="593149">
                <a:tc>
                  <a:txBody>
                    <a:bodyPr/>
                    <a:lstStyle/>
                    <a:p>
                      <a:pPr algn="ctr"/>
                      <a:endParaRPr lang="en-US" sz="4000" b="1" dirty="0"/>
                    </a:p>
                  </a:txBody>
                  <a:tcPr>
                    <a:lnL w="28575" cap="flat" cmpd="sng" algn="ctr">
                      <a:solidFill>
                        <a:schemeClr val="bg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endParaRPr lang="en-US" sz="4000" b="1"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endParaRPr lang="en-US" sz="4000" b="1" dirty="0"/>
                    </a:p>
                  </a:txBody>
                  <a:tcPr>
                    <a:lnL w="28575" cap="flat" cmpd="sng" algn="ctr">
                      <a:solidFill>
                        <a:schemeClr val="tx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94905331"/>
                  </a:ext>
                </a:extLst>
              </a:tr>
              <a:tr h="593149">
                <a:tc>
                  <a:txBody>
                    <a:bodyPr/>
                    <a:lstStyle/>
                    <a:p>
                      <a:pPr algn="ctr"/>
                      <a:endParaRPr lang="en-US" sz="4000" b="1" dirty="0"/>
                    </a:p>
                  </a:txBody>
                  <a:tcPr>
                    <a:lnL w="28575" cap="flat" cmpd="sng" algn="ctr">
                      <a:solidFill>
                        <a:schemeClr val="bg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endParaRPr lang="en-US" sz="4000" b="1"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endParaRPr lang="en-US" sz="4000" b="1" dirty="0"/>
                    </a:p>
                  </a:txBody>
                  <a:tcPr>
                    <a:lnL w="28575" cap="flat" cmpd="sng" algn="ctr">
                      <a:solidFill>
                        <a:schemeClr val="tx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412558079"/>
                  </a:ext>
                </a:extLst>
              </a:tr>
            </a:tbl>
          </a:graphicData>
        </a:graphic>
      </p:graphicFrame>
      <p:pic>
        <p:nvPicPr>
          <p:cNvPr id="9" name="Picture 4" descr="http://content.mycutegraphics.com/graphics/soccer/soccer-team.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60419" y="5450259"/>
            <a:ext cx="3012011" cy="104818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4" descr="http://content.mycutegraphics.com/graphics/soccer/soccer-team.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5859461" y="5450259"/>
            <a:ext cx="2961589" cy="1048180"/>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0"/>
          <p:cNvPicPr>
            <a:picLocks noChangeAspect="1"/>
          </p:cNvPicPr>
          <p:nvPr/>
        </p:nvPicPr>
        <p:blipFill>
          <a:blip r:embed="rId3" cstate="print"/>
          <a:stretch>
            <a:fillRect/>
          </a:stretch>
        </p:blipFill>
        <p:spPr>
          <a:xfrm>
            <a:off x="195944" y="167604"/>
            <a:ext cx="8778241" cy="494775"/>
          </a:xfrm>
          <a:prstGeom prst="rect">
            <a:avLst/>
          </a:prstGeom>
        </p:spPr>
      </p:pic>
      <p:sp>
        <p:nvSpPr>
          <p:cNvPr id="13" name="Rectangle 12"/>
          <p:cNvSpPr/>
          <p:nvPr/>
        </p:nvSpPr>
        <p:spPr>
          <a:xfrm>
            <a:off x="168738" y="122186"/>
            <a:ext cx="8818508" cy="6605187"/>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612292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28269" y="1558802"/>
            <a:ext cx="8410886" cy="800219"/>
          </a:xfrm>
          <a:prstGeom prst="rect">
            <a:avLst/>
          </a:prstGeom>
          <a:noFill/>
        </p:spPr>
        <p:txBody>
          <a:bodyPr wrap="square" rtlCol="0">
            <a:spAutoFit/>
          </a:bodyPr>
          <a:lstStyle/>
          <a:p>
            <a:pPr algn="ctr"/>
            <a:r>
              <a:rPr lang="en-US" sz="1600" b="1" dirty="0">
                <a:solidFill>
                  <a:srgbClr val="FF0000"/>
                </a:solidFill>
                <a:latin typeface="Kristen ITC" panose="03050502040202030202" pitchFamily="66" charset="0"/>
              </a:rPr>
              <a:t>Let’s create another table to show the possibilities.  What are some other team compositions where there are three boys for every 2 girls on the team.</a:t>
            </a:r>
          </a:p>
          <a:p>
            <a:pPr algn="ctr"/>
            <a:r>
              <a:rPr lang="en-US" sz="1400" b="1" dirty="0">
                <a:solidFill>
                  <a:srgbClr val="FF0000"/>
                </a:solidFill>
                <a:latin typeface="Kristen ITC" panose="03050502040202030202" pitchFamily="66" charset="0"/>
              </a:rPr>
              <a:t>(Copy on your class work page.)</a:t>
            </a:r>
          </a:p>
        </p:txBody>
      </p:sp>
      <p:graphicFrame>
        <p:nvGraphicFramePr>
          <p:cNvPr id="7" name="Table 6"/>
          <p:cNvGraphicFramePr>
            <a:graphicFrameLocks noGrp="1"/>
          </p:cNvGraphicFramePr>
          <p:nvPr>
            <p:extLst>
              <p:ext uri="{D42A27DB-BD31-4B8C-83A1-F6EECF244321}">
                <p14:modId xmlns:p14="http://schemas.microsoft.com/office/powerpoint/2010/main" val="3996005123"/>
              </p:ext>
            </p:extLst>
          </p:nvPr>
        </p:nvGraphicFramePr>
        <p:xfrm>
          <a:off x="1295623" y="2622754"/>
          <a:ext cx="6476781" cy="3185160"/>
        </p:xfrm>
        <a:graphic>
          <a:graphicData uri="http://schemas.openxmlformats.org/drawingml/2006/table">
            <a:tbl>
              <a:tblPr firstRow="1" bandRow="1">
                <a:tableStyleId>{5940675A-B579-460E-94D1-54222C63F5DA}</a:tableStyleId>
              </a:tblPr>
              <a:tblGrid>
                <a:gridCol w="2158927">
                  <a:extLst>
                    <a:ext uri="{9D8B030D-6E8A-4147-A177-3AD203B41FA5}">
                      <a16:colId xmlns:a16="http://schemas.microsoft.com/office/drawing/2014/main" val="3668491133"/>
                    </a:ext>
                  </a:extLst>
                </a:gridCol>
                <a:gridCol w="2158927">
                  <a:extLst>
                    <a:ext uri="{9D8B030D-6E8A-4147-A177-3AD203B41FA5}">
                      <a16:colId xmlns:a16="http://schemas.microsoft.com/office/drawing/2014/main" val="3362870280"/>
                    </a:ext>
                  </a:extLst>
                </a:gridCol>
                <a:gridCol w="2158927">
                  <a:extLst>
                    <a:ext uri="{9D8B030D-6E8A-4147-A177-3AD203B41FA5}">
                      <a16:colId xmlns:a16="http://schemas.microsoft.com/office/drawing/2014/main" val="3058596694"/>
                    </a:ext>
                  </a:extLst>
                </a:gridCol>
              </a:tblGrid>
              <a:tr h="335342">
                <a:tc>
                  <a:txBody>
                    <a:bodyPr/>
                    <a:lstStyle/>
                    <a:p>
                      <a:pPr algn="ctr"/>
                      <a:r>
                        <a:rPr lang="en-US" sz="1900" b="1" dirty="0"/>
                        <a:t># of Boys</a:t>
                      </a:r>
                    </a:p>
                  </a:txBody>
                  <a:tcPr>
                    <a:lnL w="28575" cap="flat" cmpd="sng" algn="ctr">
                      <a:solidFill>
                        <a:schemeClr val="bg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en-US" sz="1900" b="1" dirty="0"/>
                        <a:t># of Girls</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en-US" sz="1900" b="1" dirty="0"/>
                        <a:t>Total # of Players</a:t>
                      </a:r>
                    </a:p>
                  </a:txBody>
                  <a:tcPr>
                    <a:lnL w="28575" cap="flat" cmpd="sng" algn="ctr">
                      <a:solidFill>
                        <a:schemeClr val="tx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09119320"/>
                  </a:ext>
                </a:extLst>
              </a:tr>
              <a:tr h="617029">
                <a:tc>
                  <a:txBody>
                    <a:bodyPr/>
                    <a:lstStyle/>
                    <a:p>
                      <a:pPr algn="ctr"/>
                      <a:r>
                        <a:rPr lang="en-US" sz="4000" b="1" dirty="0"/>
                        <a:t>3</a:t>
                      </a:r>
                    </a:p>
                  </a:txBody>
                  <a:tcPr>
                    <a:lnL w="28575" cap="flat" cmpd="sng" algn="ctr">
                      <a:solidFill>
                        <a:schemeClr val="bg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en-US" sz="4000" b="1" dirty="0"/>
                        <a:t>2</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en-US" sz="4000" b="1" dirty="0"/>
                        <a:t>5</a:t>
                      </a:r>
                    </a:p>
                  </a:txBody>
                  <a:tcPr>
                    <a:lnL w="28575" cap="flat" cmpd="sng" algn="ctr">
                      <a:solidFill>
                        <a:schemeClr val="tx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76945793"/>
                  </a:ext>
                </a:extLst>
              </a:tr>
              <a:tr h="617029">
                <a:tc>
                  <a:txBody>
                    <a:bodyPr/>
                    <a:lstStyle/>
                    <a:p>
                      <a:pPr algn="ctr"/>
                      <a:endParaRPr lang="en-US" sz="4000" b="1" dirty="0"/>
                    </a:p>
                  </a:txBody>
                  <a:tcPr>
                    <a:lnL w="28575" cap="flat" cmpd="sng" algn="ctr">
                      <a:solidFill>
                        <a:schemeClr val="bg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endParaRPr lang="en-US" sz="4000" b="1"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endParaRPr lang="en-US" sz="4000" b="1" dirty="0"/>
                    </a:p>
                  </a:txBody>
                  <a:tcPr>
                    <a:lnL w="28575" cap="flat" cmpd="sng" algn="ctr">
                      <a:solidFill>
                        <a:schemeClr val="tx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71240462"/>
                  </a:ext>
                </a:extLst>
              </a:tr>
              <a:tr h="617029">
                <a:tc>
                  <a:txBody>
                    <a:bodyPr/>
                    <a:lstStyle/>
                    <a:p>
                      <a:pPr algn="ctr"/>
                      <a:endParaRPr lang="en-US" sz="4000" b="1" dirty="0"/>
                    </a:p>
                  </a:txBody>
                  <a:tcPr>
                    <a:lnL w="28575" cap="flat" cmpd="sng" algn="ctr">
                      <a:solidFill>
                        <a:schemeClr val="bg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endParaRPr lang="en-US" sz="4000" b="1"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endParaRPr lang="en-US" sz="4000" b="1" dirty="0"/>
                    </a:p>
                  </a:txBody>
                  <a:tcPr>
                    <a:lnL w="28575" cap="flat" cmpd="sng" algn="ctr">
                      <a:solidFill>
                        <a:schemeClr val="tx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94905331"/>
                  </a:ext>
                </a:extLst>
              </a:tr>
              <a:tr h="617029">
                <a:tc>
                  <a:txBody>
                    <a:bodyPr/>
                    <a:lstStyle/>
                    <a:p>
                      <a:pPr algn="ctr"/>
                      <a:endParaRPr lang="en-US" sz="4000" b="1" dirty="0"/>
                    </a:p>
                  </a:txBody>
                  <a:tcPr>
                    <a:lnL w="28575" cap="flat" cmpd="sng" algn="ctr">
                      <a:solidFill>
                        <a:schemeClr val="bg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endParaRPr lang="en-US" sz="4000" b="1"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endParaRPr lang="en-US" sz="4000" b="1" dirty="0"/>
                    </a:p>
                  </a:txBody>
                  <a:tcPr>
                    <a:lnL w="28575" cap="flat" cmpd="sng" algn="ctr">
                      <a:solidFill>
                        <a:schemeClr val="tx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412558079"/>
                  </a:ext>
                </a:extLst>
              </a:tr>
            </a:tbl>
          </a:graphicData>
        </a:graphic>
      </p:graphicFrame>
      <p:pic>
        <p:nvPicPr>
          <p:cNvPr id="3" name="Picture 2"/>
          <p:cNvPicPr>
            <a:picLocks noChangeAspect="1"/>
          </p:cNvPicPr>
          <p:nvPr/>
        </p:nvPicPr>
        <p:blipFill>
          <a:blip r:embed="rId2" cstate="print"/>
          <a:stretch>
            <a:fillRect/>
          </a:stretch>
        </p:blipFill>
        <p:spPr>
          <a:xfrm>
            <a:off x="609172" y="808778"/>
            <a:ext cx="7849080" cy="732936"/>
          </a:xfrm>
          <a:prstGeom prst="rect">
            <a:avLst/>
          </a:prstGeom>
        </p:spPr>
      </p:pic>
      <p:sp>
        <p:nvSpPr>
          <p:cNvPr id="8" name="TextBox 7"/>
          <p:cNvSpPr txBox="1"/>
          <p:nvPr/>
        </p:nvSpPr>
        <p:spPr>
          <a:xfrm>
            <a:off x="328270" y="1558802"/>
            <a:ext cx="8410887" cy="584775"/>
          </a:xfrm>
          <a:prstGeom prst="rect">
            <a:avLst/>
          </a:prstGeom>
          <a:noFill/>
        </p:spPr>
        <p:txBody>
          <a:bodyPr wrap="square" rtlCol="0">
            <a:spAutoFit/>
          </a:bodyPr>
          <a:lstStyle/>
          <a:p>
            <a:pPr algn="ctr"/>
            <a:r>
              <a:rPr lang="en-US" sz="1600" b="1" dirty="0">
                <a:solidFill>
                  <a:srgbClr val="FF0000"/>
                </a:solidFill>
                <a:latin typeface="Kristen ITC" panose="03050502040202030202" pitchFamily="66" charset="0"/>
              </a:rPr>
              <a:t>I can’t say there are 3 times as many boys as girls.  What would my multiplicative value have to be?  There are _____ as many boys as girls.</a:t>
            </a:r>
            <a:endParaRPr lang="en-US" sz="1100" b="1" dirty="0">
              <a:solidFill>
                <a:srgbClr val="FF0000"/>
              </a:solidFill>
              <a:latin typeface="Kristen ITC" panose="03050502040202030202" pitchFamily="66" charset="0"/>
            </a:endParaRPr>
          </a:p>
        </p:txBody>
      </p:sp>
      <p:pic>
        <p:nvPicPr>
          <p:cNvPr id="10" name="Picture 4" descr="http://content.mycutegraphics.com/graphics/soccer/soccer-team.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8270" y="5639509"/>
            <a:ext cx="2780591" cy="967647"/>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4" descr="http://content.mycutegraphics.com/graphics/soccer/soccer-team.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flipH="1">
            <a:off x="6259868" y="5654133"/>
            <a:ext cx="2651403" cy="938397"/>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12"/>
          <p:cNvPicPr>
            <a:picLocks noChangeAspect="1"/>
          </p:cNvPicPr>
          <p:nvPr/>
        </p:nvPicPr>
        <p:blipFill>
          <a:blip r:embed="rId4" cstate="print"/>
          <a:stretch>
            <a:fillRect/>
          </a:stretch>
        </p:blipFill>
        <p:spPr>
          <a:xfrm>
            <a:off x="195944" y="167604"/>
            <a:ext cx="8778241" cy="494775"/>
          </a:xfrm>
          <a:prstGeom prst="rect">
            <a:avLst/>
          </a:prstGeom>
        </p:spPr>
      </p:pic>
      <p:sp>
        <p:nvSpPr>
          <p:cNvPr id="15" name="Rectangle 14"/>
          <p:cNvSpPr/>
          <p:nvPr/>
        </p:nvSpPr>
        <p:spPr>
          <a:xfrm>
            <a:off x="168738" y="122186"/>
            <a:ext cx="8818508" cy="6605187"/>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7913591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2" fill="hold" grpId="0" nodeType="clickEffect">
                                  <p:stCondLst>
                                    <p:cond delay="0"/>
                                  </p:stCondLst>
                                  <p:childTnLst>
                                    <p:anim calcmode="lin" valueType="num">
                                      <p:cBhvr additive="base">
                                        <p:cTn id="6" dur="500"/>
                                        <p:tgtEl>
                                          <p:spTgt spid="6"/>
                                        </p:tgtEl>
                                        <p:attrNameLst>
                                          <p:attrName>ppt_x</p:attrName>
                                        </p:attrNameLst>
                                      </p:cBhvr>
                                      <p:tavLst>
                                        <p:tav tm="0">
                                          <p:val>
                                            <p:strVal val="ppt_x"/>
                                          </p:val>
                                        </p:tav>
                                        <p:tav tm="100000">
                                          <p:val>
                                            <p:strVal val="1+ppt_w/2"/>
                                          </p:val>
                                        </p:tav>
                                      </p:tavLst>
                                    </p:anim>
                                    <p:anim calcmode="lin" valueType="num">
                                      <p:cBhvr additive="base">
                                        <p:cTn id="7" dur="500"/>
                                        <p:tgtEl>
                                          <p:spTgt spid="6"/>
                                        </p:tgtEl>
                                        <p:attrNameLst>
                                          <p:attrName>ppt_y</p:attrName>
                                        </p:attrNameLst>
                                      </p:cBhvr>
                                      <p:tavLst>
                                        <p:tav tm="0">
                                          <p:val>
                                            <p:strVal val="ppt_y"/>
                                          </p:val>
                                        </p:tav>
                                        <p:tav tm="100000">
                                          <p:val>
                                            <p:strVal val="ppt_y"/>
                                          </p:val>
                                        </p:tav>
                                      </p:tavLst>
                                    </p:anim>
                                    <p:set>
                                      <p:cBhvr>
                                        <p:cTn id="8" dur="1" fill="hold">
                                          <p:stCondLst>
                                            <p:cond delay="499"/>
                                          </p:stCondLst>
                                        </p:cTn>
                                        <p:tgtEl>
                                          <p:spTgt spid="6"/>
                                        </p:tgtEl>
                                        <p:attrNameLst>
                                          <p:attrName>style.visibility</p:attrName>
                                        </p:attrNameLst>
                                      </p:cBhvr>
                                      <p:to>
                                        <p:strVal val="hidden"/>
                                      </p:to>
                                    </p:set>
                                  </p:childTnLst>
                                </p:cTn>
                              </p:par>
                              <p:par>
                                <p:cTn id="9" presetID="2" presetClass="entr" presetSubtype="8"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0-#ppt_w/2"/>
                                          </p:val>
                                        </p:tav>
                                        <p:tav tm="100000">
                                          <p:val>
                                            <p:strVal val="#ppt_x"/>
                                          </p:val>
                                        </p:tav>
                                      </p:tavLst>
                                    </p:anim>
                                    <p:anim calcmode="lin" valueType="num">
                                      <p:cBhvr additive="base">
                                        <p:cTn id="12" dur="500" fill="hold"/>
                                        <p:tgtEl>
                                          <p:spTgt spid="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6" name="TextBox 5"/>
              <p:cNvSpPr txBox="1"/>
              <p:nvPr/>
            </p:nvSpPr>
            <p:spPr>
              <a:xfrm>
                <a:off x="336829" y="831270"/>
                <a:ext cx="8496469" cy="889859"/>
              </a:xfrm>
              <a:prstGeom prst="rect">
                <a:avLst/>
              </a:prstGeom>
              <a:noFill/>
            </p:spPr>
            <p:txBody>
              <a:bodyPr wrap="square" rtlCol="0">
                <a:spAutoFit/>
              </a:bodyPr>
              <a:lstStyle/>
              <a:p>
                <a:pPr algn="ctr"/>
                <a:r>
                  <a:rPr lang="en-US" b="1" dirty="0">
                    <a:solidFill>
                      <a:srgbClr val="FF0000"/>
                    </a:solidFill>
                    <a:latin typeface="Kristen ITC" panose="03050502040202030202" pitchFamily="66" charset="0"/>
                  </a:rPr>
                  <a:t>Can you visualize </a:t>
                </a:r>
                <a14:m>
                  <m:oMath xmlns:m="http://schemas.openxmlformats.org/officeDocument/2006/math">
                    <m:f>
                      <m:fPr>
                        <m:ctrlPr>
                          <a:rPr lang="en-US" b="1" i="1">
                            <a:solidFill>
                              <a:srgbClr val="FF0000"/>
                            </a:solidFill>
                            <a:latin typeface="Cambria Math" panose="02040503050406030204" pitchFamily="18" charset="0"/>
                          </a:rPr>
                        </m:ctrlPr>
                      </m:fPr>
                      <m:num>
                        <m:r>
                          <a:rPr lang="en-US" b="1" i="1">
                            <a:solidFill>
                              <a:srgbClr val="FF0000"/>
                            </a:solidFill>
                            <a:latin typeface="Cambria Math" panose="02040503050406030204" pitchFamily="18" charset="0"/>
                          </a:rPr>
                          <m:t>𝟑</m:t>
                        </m:r>
                      </m:num>
                      <m:den>
                        <m:r>
                          <a:rPr lang="en-US" b="1" i="1">
                            <a:solidFill>
                              <a:srgbClr val="FF0000"/>
                            </a:solidFill>
                            <a:latin typeface="Cambria Math" panose="02040503050406030204" pitchFamily="18" charset="0"/>
                          </a:rPr>
                          <m:t>𝟐</m:t>
                        </m:r>
                      </m:den>
                    </m:f>
                  </m:oMath>
                </a14:m>
                <a:r>
                  <a:rPr lang="en-US" b="1" dirty="0">
                    <a:solidFill>
                      <a:srgbClr val="FF0000"/>
                    </a:solidFill>
                    <a:latin typeface="Kristen ITC" panose="03050502040202030202" pitchFamily="66" charset="0"/>
                  </a:rPr>
                  <a:t> as many boys as girls?  Can we make a tape diagram that shows that there are </a:t>
                </a:r>
                <a14:m>
                  <m:oMath xmlns:m="http://schemas.openxmlformats.org/officeDocument/2006/math">
                    <m:f>
                      <m:fPr>
                        <m:ctrlPr>
                          <a:rPr lang="en-US" b="1" i="1">
                            <a:solidFill>
                              <a:srgbClr val="FF0000"/>
                            </a:solidFill>
                            <a:latin typeface="Cambria Math" panose="02040503050406030204" pitchFamily="18" charset="0"/>
                          </a:rPr>
                        </m:ctrlPr>
                      </m:fPr>
                      <m:num>
                        <m:r>
                          <a:rPr lang="en-US" b="1" i="1">
                            <a:solidFill>
                              <a:srgbClr val="FF0000"/>
                            </a:solidFill>
                            <a:latin typeface="Cambria Math" panose="02040503050406030204" pitchFamily="18" charset="0"/>
                          </a:rPr>
                          <m:t>𝟑</m:t>
                        </m:r>
                      </m:num>
                      <m:den>
                        <m:r>
                          <a:rPr lang="en-US" b="1" i="1">
                            <a:solidFill>
                              <a:srgbClr val="FF0000"/>
                            </a:solidFill>
                            <a:latin typeface="Cambria Math" panose="02040503050406030204" pitchFamily="18" charset="0"/>
                          </a:rPr>
                          <m:t>𝟐</m:t>
                        </m:r>
                      </m:den>
                    </m:f>
                  </m:oMath>
                </a14:m>
                <a:r>
                  <a:rPr lang="en-US" b="1" dirty="0">
                    <a:solidFill>
                      <a:srgbClr val="FF0000"/>
                    </a:solidFill>
                    <a:latin typeface="Kristen ITC" panose="03050502040202030202" pitchFamily="66" charset="0"/>
                  </a:rPr>
                  <a:t> as many boys as girls?  (Click to see.)</a:t>
                </a:r>
              </a:p>
            </p:txBody>
          </p:sp>
        </mc:Choice>
        <mc:Fallback xmlns="">
          <p:sp>
            <p:nvSpPr>
              <p:cNvPr id="6" name="TextBox 5"/>
              <p:cNvSpPr txBox="1">
                <a:spLocks noRot="1" noChangeAspect="1" noMove="1" noResize="1" noEditPoints="1" noAdjustHandles="1" noChangeArrowheads="1" noChangeShapeType="1" noTextEdit="1"/>
              </p:cNvSpPr>
              <p:nvPr/>
            </p:nvSpPr>
            <p:spPr>
              <a:xfrm>
                <a:off x="336829" y="831270"/>
                <a:ext cx="8496469" cy="889859"/>
              </a:xfrm>
              <a:prstGeom prst="rect">
                <a:avLst/>
              </a:prstGeom>
              <a:blipFill>
                <a:blip r:embed="rId2" cstate="print"/>
                <a:stretch>
                  <a:fillRect b="-4795"/>
                </a:stretch>
              </a:blipFill>
            </p:spPr>
            <p:txBody>
              <a:bodyPr/>
              <a:lstStyle/>
              <a:p>
                <a:r>
                  <a:rPr lang="en-US">
                    <a:noFill/>
                  </a:rPr>
                  <a:t> </a:t>
                </a:r>
              </a:p>
            </p:txBody>
          </p:sp>
        </mc:Fallback>
      </mc:AlternateContent>
      <p:graphicFrame>
        <p:nvGraphicFramePr>
          <p:cNvPr id="2" name="Table 1"/>
          <p:cNvGraphicFramePr>
            <a:graphicFrameLocks noGrp="1"/>
          </p:cNvGraphicFramePr>
          <p:nvPr>
            <p:extLst>
              <p:ext uri="{D42A27DB-BD31-4B8C-83A1-F6EECF244321}">
                <p14:modId xmlns:p14="http://schemas.microsoft.com/office/powerpoint/2010/main" val="3129471827"/>
              </p:ext>
            </p:extLst>
          </p:nvPr>
        </p:nvGraphicFramePr>
        <p:xfrm>
          <a:off x="1475978" y="2539627"/>
          <a:ext cx="7171632" cy="731297"/>
        </p:xfrm>
        <a:graphic>
          <a:graphicData uri="http://schemas.openxmlformats.org/drawingml/2006/table">
            <a:tbl>
              <a:tblPr firstRow="1" bandRow="1">
                <a:tableStyleId>{5940675A-B579-460E-94D1-54222C63F5DA}</a:tableStyleId>
              </a:tblPr>
              <a:tblGrid>
                <a:gridCol w="2390544">
                  <a:extLst>
                    <a:ext uri="{9D8B030D-6E8A-4147-A177-3AD203B41FA5}">
                      <a16:colId xmlns:a16="http://schemas.microsoft.com/office/drawing/2014/main" val="2837847473"/>
                    </a:ext>
                  </a:extLst>
                </a:gridCol>
                <a:gridCol w="2390544">
                  <a:extLst>
                    <a:ext uri="{9D8B030D-6E8A-4147-A177-3AD203B41FA5}">
                      <a16:colId xmlns:a16="http://schemas.microsoft.com/office/drawing/2014/main" val="3876226269"/>
                    </a:ext>
                  </a:extLst>
                </a:gridCol>
                <a:gridCol w="2390544">
                  <a:extLst>
                    <a:ext uri="{9D8B030D-6E8A-4147-A177-3AD203B41FA5}">
                      <a16:colId xmlns:a16="http://schemas.microsoft.com/office/drawing/2014/main" val="67715215"/>
                    </a:ext>
                  </a:extLst>
                </a:gridCol>
              </a:tblGrid>
              <a:tr h="731297">
                <a:tc>
                  <a:txBody>
                    <a:bodyPr/>
                    <a:lstStyle/>
                    <a:p>
                      <a:endParaRPr lang="en-US" sz="1900"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endParaRPr lang="en-US" sz="1900"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endParaRPr lang="en-US" sz="1900"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78321760"/>
                  </a:ext>
                </a:extLst>
              </a:tr>
            </a:tbl>
          </a:graphicData>
        </a:graphic>
      </p:graphicFrame>
      <p:graphicFrame>
        <p:nvGraphicFramePr>
          <p:cNvPr id="12" name="Table 11"/>
          <p:cNvGraphicFramePr>
            <a:graphicFrameLocks noGrp="1"/>
          </p:cNvGraphicFramePr>
          <p:nvPr>
            <p:extLst>
              <p:ext uri="{D42A27DB-BD31-4B8C-83A1-F6EECF244321}">
                <p14:modId xmlns:p14="http://schemas.microsoft.com/office/powerpoint/2010/main" val="829912070"/>
              </p:ext>
            </p:extLst>
          </p:nvPr>
        </p:nvGraphicFramePr>
        <p:xfrm>
          <a:off x="1475975" y="3548839"/>
          <a:ext cx="4741944" cy="730197"/>
        </p:xfrm>
        <a:graphic>
          <a:graphicData uri="http://schemas.openxmlformats.org/drawingml/2006/table">
            <a:tbl>
              <a:tblPr firstRow="1" bandRow="1">
                <a:tableStyleId>{5940675A-B579-460E-94D1-54222C63F5DA}</a:tableStyleId>
              </a:tblPr>
              <a:tblGrid>
                <a:gridCol w="2370972">
                  <a:extLst>
                    <a:ext uri="{9D8B030D-6E8A-4147-A177-3AD203B41FA5}">
                      <a16:colId xmlns:a16="http://schemas.microsoft.com/office/drawing/2014/main" val="2837847473"/>
                    </a:ext>
                  </a:extLst>
                </a:gridCol>
                <a:gridCol w="2370972">
                  <a:extLst>
                    <a:ext uri="{9D8B030D-6E8A-4147-A177-3AD203B41FA5}">
                      <a16:colId xmlns:a16="http://schemas.microsoft.com/office/drawing/2014/main" val="3876226269"/>
                    </a:ext>
                  </a:extLst>
                </a:gridCol>
              </a:tblGrid>
              <a:tr h="730197">
                <a:tc>
                  <a:txBody>
                    <a:bodyPr/>
                    <a:lstStyle/>
                    <a:p>
                      <a:endParaRPr lang="en-US" sz="1900"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endParaRPr lang="en-US" sz="1900"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78321760"/>
                  </a:ext>
                </a:extLst>
              </a:tr>
            </a:tbl>
          </a:graphicData>
        </a:graphic>
      </p:graphicFrame>
      <p:sp>
        <p:nvSpPr>
          <p:cNvPr id="9" name="TextBox 8"/>
          <p:cNvSpPr txBox="1"/>
          <p:nvPr/>
        </p:nvSpPr>
        <p:spPr>
          <a:xfrm>
            <a:off x="638703" y="2705218"/>
            <a:ext cx="745012" cy="400110"/>
          </a:xfrm>
          <a:prstGeom prst="rect">
            <a:avLst/>
          </a:prstGeom>
          <a:noFill/>
        </p:spPr>
        <p:txBody>
          <a:bodyPr wrap="none" rtlCol="0">
            <a:spAutoFit/>
          </a:bodyPr>
          <a:lstStyle/>
          <a:p>
            <a:r>
              <a:rPr lang="en-US" sz="2000" b="1" dirty="0"/>
              <a:t>BOYS</a:t>
            </a:r>
          </a:p>
        </p:txBody>
      </p:sp>
      <p:sp>
        <p:nvSpPr>
          <p:cNvPr id="14" name="TextBox 13"/>
          <p:cNvSpPr txBox="1"/>
          <p:nvPr/>
        </p:nvSpPr>
        <p:spPr>
          <a:xfrm>
            <a:off x="591512" y="3713880"/>
            <a:ext cx="792205" cy="400110"/>
          </a:xfrm>
          <a:prstGeom prst="rect">
            <a:avLst/>
          </a:prstGeom>
          <a:noFill/>
        </p:spPr>
        <p:txBody>
          <a:bodyPr wrap="none" rtlCol="0">
            <a:spAutoFit/>
          </a:bodyPr>
          <a:lstStyle/>
          <a:p>
            <a:r>
              <a:rPr lang="en-US" sz="2000" b="1" dirty="0"/>
              <a:t>GIRLS</a:t>
            </a:r>
          </a:p>
        </p:txBody>
      </p:sp>
      <p:pic>
        <p:nvPicPr>
          <p:cNvPr id="16" name="Picture 15"/>
          <p:cNvPicPr>
            <a:picLocks noChangeAspect="1"/>
          </p:cNvPicPr>
          <p:nvPr/>
        </p:nvPicPr>
        <p:blipFill>
          <a:blip r:embed="rId3" cstate="print"/>
          <a:stretch>
            <a:fillRect/>
          </a:stretch>
        </p:blipFill>
        <p:spPr>
          <a:xfrm>
            <a:off x="195944" y="167604"/>
            <a:ext cx="8778241" cy="494775"/>
          </a:xfrm>
          <a:prstGeom prst="rect">
            <a:avLst/>
          </a:prstGeom>
        </p:spPr>
      </p:pic>
      <p:pic>
        <p:nvPicPr>
          <p:cNvPr id="18" name="Picture 4" descr="http://content.mycutegraphics.com/graphics/soccer/soccer-team.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28268" y="5318403"/>
            <a:ext cx="3703308" cy="1288753"/>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4" descr="http://content.mycutegraphics.com/graphics/soccer/soccer-team.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flipH="1">
            <a:off x="5302047" y="5357359"/>
            <a:ext cx="3531251" cy="1249797"/>
          </a:xfrm>
          <a:prstGeom prst="rect">
            <a:avLst/>
          </a:prstGeom>
          <a:noFill/>
          <a:extLst>
            <a:ext uri="{909E8E84-426E-40DD-AFC4-6F175D3DCCD1}">
              <a14:hiddenFill xmlns:a14="http://schemas.microsoft.com/office/drawing/2010/main">
                <a:solidFill>
                  <a:srgbClr val="FFFFFF"/>
                </a:solidFill>
              </a14:hiddenFill>
            </a:ext>
          </a:extLst>
        </p:spPr>
      </p:pic>
      <p:sp>
        <p:nvSpPr>
          <p:cNvPr id="20" name="Rectangle 19"/>
          <p:cNvSpPr/>
          <p:nvPr/>
        </p:nvSpPr>
        <p:spPr>
          <a:xfrm>
            <a:off x="168738" y="122186"/>
            <a:ext cx="8818508" cy="6605187"/>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487897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fill="hold"/>
                                        <p:tgtEl>
                                          <p:spTgt spid="2"/>
                                        </p:tgtEl>
                                        <p:attrNameLst>
                                          <p:attrName>ppt_x</p:attrName>
                                        </p:attrNameLst>
                                      </p:cBhvr>
                                      <p:tavLst>
                                        <p:tav tm="0">
                                          <p:val>
                                            <p:strVal val="#ppt_x"/>
                                          </p:val>
                                        </p:tav>
                                        <p:tav tm="100000">
                                          <p:val>
                                            <p:strVal val="#ppt_x"/>
                                          </p:val>
                                        </p:tav>
                                      </p:tavLst>
                                    </p:anim>
                                    <p:anim calcmode="lin" valueType="num">
                                      <p:cBhvr additive="base">
                                        <p:cTn id="12" dur="500" fill="hold"/>
                                        <p:tgtEl>
                                          <p:spTgt spid="2"/>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4"/>
                                        </p:tgtEl>
                                        <p:attrNameLst>
                                          <p:attrName>style.visibility</p:attrName>
                                        </p:attrNameLst>
                                      </p:cBhvr>
                                      <p:to>
                                        <p:strVal val="visible"/>
                                      </p:to>
                                    </p:set>
                                    <p:anim calcmode="lin" valueType="num">
                                      <p:cBhvr additive="base">
                                        <p:cTn id="15" dur="500" fill="hold"/>
                                        <p:tgtEl>
                                          <p:spTgt spid="14"/>
                                        </p:tgtEl>
                                        <p:attrNameLst>
                                          <p:attrName>ppt_x</p:attrName>
                                        </p:attrNameLst>
                                      </p:cBhvr>
                                      <p:tavLst>
                                        <p:tav tm="0">
                                          <p:val>
                                            <p:strVal val="#ppt_x"/>
                                          </p:val>
                                        </p:tav>
                                        <p:tav tm="100000">
                                          <p:val>
                                            <p:strVal val="#ppt_x"/>
                                          </p:val>
                                        </p:tav>
                                      </p:tavLst>
                                    </p:anim>
                                    <p:anim calcmode="lin" valueType="num">
                                      <p:cBhvr additive="base">
                                        <p:cTn id="16" dur="500" fill="hold"/>
                                        <p:tgtEl>
                                          <p:spTgt spid="14"/>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12"/>
                                        </p:tgtEl>
                                        <p:attrNameLst>
                                          <p:attrName>style.visibility</p:attrName>
                                        </p:attrNameLst>
                                      </p:cBhvr>
                                      <p:to>
                                        <p:strVal val="visible"/>
                                      </p:to>
                                    </p:set>
                                    <p:anim calcmode="lin" valueType="num">
                                      <p:cBhvr additive="base">
                                        <p:cTn id="19" dur="500" fill="hold"/>
                                        <p:tgtEl>
                                          <p:spTgt spid="12"/>
                                        </p:tgtEl>
                                        <p:attrNameLst>
                                          <p:attrName>ppt_x</p:attrName>
                                        </p:attrNameLst>
                                      </p:cBhvr>
                                      <p:tavLst>
                                        <p:tav tm="0">
                                          <p:val>
                                            <p:strVal val="#ppt_x"/>
                                          </p:val>
                                        </p:tav>
                                        <p:tav tm="100000">
                                          <p:val>
                                            <p:strVal val="#ppt_x"/>
                                          </p:val>
                                        </p:tav>
                                      </p:tavLst>
                                    </p:anim>
                                    <p:anim calcmode="lin" valueType="num">
                                      <p:cBhvr additive="base">
                                        <p:cTn id="20"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95376" y="1140703"/>
            <a:ext cx="8802771" cy="584775"/>
          </a:xfrm>
          <a:prstGeom prst="rect">
            <a:avLst/>
          </a:prstGeom>
          <a:noFill/>
        </p:spPr>
        <p:txBody>
          <a:bodyPr wrap="square" rtlCol="0">
            <a:spAutoFit/>
          </a:bodyPr>
          <a:lstStyle/>
          <a:p>
            <a:pPr algn="ctr"/>
            <a:r>
              <a:rPr lang="en-US" sz="1600" b="1" dirty="0">
                <a:solidFill>
                  <a:srgbClr val="FF0000"/>
                </a:solidFill>
                <a:latin typeface="Kristen ITC" panose="03050502040202030202" pitchFamily="66" charset="0"/>
              </a:rPr>
              <a:t>Which description makes the relationship easier to visualize:  saying the ratio               is 3 to 2 or saying there are 3 halves as many boys as girls?</a:t>
            </a:r>
          </a:p>
        </p:txBody>
      </p:sp>
      <p:pic>
        <p:nvPicPr>
          <p:cNvPr id="18" name="Picture 17"/>
          <p:cNvPicPr>
            <a:picLocks noChangeAspect="1"/>
          </p:cNvPicPr>
          <p:nvPr/>
        </p:nvPicPr>
        <p:blipFill>
          <a:blip r:embed="rId2" cstate="print"/>
          <a:stretch>
            <a:fillRect/>
          </a:stretch>
        </p:blipFill>
        <p:spPr>
          <a:xfrm>
            <a:off x="195944" y="167604"/>
            <a:ext cx="8778241" cy="494775"/>
          </a:xfrm>
          <a:prstGeom prst="rect">
            <a:avLst/>
          </a:prstGeom>
        </p:spPr>
      </p:pic>
      <p:graphicFrame>
        <p:nvGraphicFramePr>
          <p:cNvPr id="20" name="Table 19"/>
          <p:cNvGraphicFramePr>
            <a:graphicFrameLocks noGrp="1"/>
          </p:cNvGraphicFramePr>
          <p:nvPr>
            <p:extLst>
              <p:ext uri="{D42A27DB-BD31-4B8C-83A1-F6EECF244321}">
                <p14:modId xmlns:p14="http://schemas.microsoft.com/office/powerpoint/2010/main" val="3246060321"/>
              </p:ext>
            </p:extLst>
          </p:nvPr>
        </p:nvGraphicFramePr>
        <p:xfrm>
          <a:off x="1475978" y="2539627"/>
          <a:ext cx="7171632" cy="731297"/>
        </p:xfrm>
        <a:graphic>
          <a:graphicData uri="http://schemas.openxmlformats.org/drawingml/2006/table">
            <a:tbl>
              <a:tblPr firstRow="1" bandRow="1">
                <a:tableStyleId>{5940675A-B579-460E-94D1-54222C63F5DA}</a:tableStyleId>
              </a:tblPr>
              <a:tblGrid>
                <a:gridCol w="2390544">
                  <a:extLst>
                    <a:ext uri="{9D8B030D-6E8A-4147-A177-3AD203B41FA5}">
                      <a16:colId xmlns:a16="http://schemas.microsoft.com/office/drawing/2014/main" val="2837847473"/>
                    </a:ext>
                  </a:extLst>
                </a:gridCol>
                <a:gridCol w="2390544">
                  <a:extLst>
                    <a:ext uri="{9D8B030D-6E8A-4147-A177-3AD203B41FA5}">
                      <a16:colId xmlns:a16="http://schemas.microsoft.com/office/drawing/2014/main" val="3876226269"/>
                    </a:ext>
                  </a:extLst>
                </a:gridCol>
                <a:gridCol w="2390544">
                  <a:extLst>
                    <a:ext uri="{9D8B030D-6E8A-4147-A177-3AD203B41FA5}">
                      <a16:colId xmlns:a16="http://schemas.microsoft.com/office/drawing/2014/main" val="67715215"/>
                    </a:ext>
                  </a:extLst>
                </a:gridCol>
              </a:tblGrid>
              <a:tr h="731297">
                <a:tc>
                  <a:txBody>
                    <a:bodyPr/>
                    <a:lstStyle/>
                    <a:p>
                      <a:endParaRPr lang="en-US" sz="1900"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endParaRPr lang="en-US" sz="1900"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endParaRPr lang="en-US" sz="1900"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78321760"/>
                  </a:ext>
                </a:extLst>
              </a:tr>
            </a:tbl>
          </a:graphicData>
        </a:graphic>
      </p:graphicFrame>
      <p:graphicFrame>
        <p:nvGraphicFramePr>
          <p:cNvPr id="21" name="Table 20"/>
          <p:cNvGraphicFramePr>
            <a:graphicFrameLocks noGrp="1"/>
          </p:cNvGraphicFramePr>
          <p:nvPr>
            <p:extLst>
              <p:ext uri="{D42A27DB-BD31-4B8C-83A1-F6EECF244321}">
                <p14:modId xmlns:p14="http://schemas.microsoft.com/office/powerpoint/2010/main" val="2780068034"/>
              </p:ext>
            </p:extLst>
          </p:nvPr>
        </p:nvGraphicFramePr>
        <p:xfrm>
          <a:off x="1475975" y="3548839"/>
          <a:ext cx="4741944" cy="730197"/>
        </p:xfrm>
        <a:graphic>
          <a:graphicData uri="http://schemas.openxmlformats.org/drawingml/2006/table">
            <a:tbl>
              <a:tblPr firstRow="1" bandRow="1">
                <a:tableStyleId>{5940675A-B579-460E-94D1-54222C63F5DA}</a:tableStyleId>
              </a:tblPr>
              <a:tblGrid>
                <a:gridCol w="2370972">
                  <a:extLst>
                    <a:ext uri="{9D8B030D-6E8A-4147-A177-3AD203B41FA5}">
                      <a16:colId xmlns:a16="http://schemas.microsoft.com/office/drawing/2014/main" val="2837847473"/>
                    </a:ext>
                  </a:extLst>
                </a:gridCol>
                <a:gridCol w="2370972">
                  <a:extLst>
                    <a:ext uri="{9D8B030D-6E8A-4147-A177-3AD203B41FA5}">
                      <a16:colId xmlns:a16="http://schemas.microsoft.com/office/drawing/2014/main" val="3876226269"/>
                    </a:ext>
                  </a:extLst>
                </a:gridCol>
              </a:tblGrid>
              <a:tr h="730197">
                <a:tc>
                  <a:txBody>
                    <a:bodyPr/>
                    <a:lstStyle/>
                    <a:p>
                      <a:endParaRPr lang="en-US" sz="1900"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endParaRPr lang="en-US" sz="1900"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78321760"/>
                  </a:ext>
                </a:extLst>
              </a:tr>
            </a:tbl>
          </a:graphicData>
        </a:graphic>
      </p:graphicFrame>
      <p:sp>
        <p:nvSpPr>
          <p:cNvPr id="22" name="TextBox 21"/>
          <p:cNvSpPr txBox="1"/>
          <p:nvPr/>
        </p:nvSpPr>
        <p:spPr>
          <a:xfrm>
            <a:off x="638703" y="2705218"/>
            <a:ext cx="745012" cy="400110"/>
          </a:xfrm>
          <a:prstGeom prst="rect">
            <a:avLst/>
          </a:prstGeom>
          <a:noFill/>
        </p:spPr>
        <p:txBody>
          <a:bodyPr wrap="none" rtlCol="0">
            <a:spAutoFit/>
          </a:bodyPr>
          <a:lstStyle/>
          <a:p>
            <a:r>
              <a:rPr lang="en-US" sz="2000" b="1" dirty="0"/>
              <a:t>BOYS</a:t>
            </a:r>
          </a:p>
        </p:txBody>
      </p:sp>
      <p:sp>
        <p:nvSpPr>
          <p:cNvPr id="23" name="TextBox 22"/>
          <p:cNvSpPr txBox="1"/>
          <p:nvPr/>
        </p:nvSpPr>
        <p:spPr>
          <a:xfrm>
            <a:off x="591512" y="3713880"/>
            <a:ext cx="792205" cy="400110"/>
          </a:xfrm>
          <a:prstGeom prst="rect">
            <a:avLst/>
          </a:prstGeom>
          <a:noFill/>
        </p:spPr>
        <p:txBody>
          <a:bodyPr wrap="none" rtlCol="0">
            <a:spAutoFit/>
          </a:bodyPr>
          <a:lstStyle/>
          <a:p>
            <a:r>
              <a:rPr lang="en-US" sz="2000" b="1" dirty="0"/>
              <a:t>GIRLS</a:t>
            </a:r>
          </a:p>
        </p:txBody>
      </p:sp>
      <p:pic>
        <p:nvPicPr>
          <p:cNvPr id="24" name="Picture 4" descr="http://content.mycutegraphics.com/graphics/soccer/soccer-team.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8268" y="5318403"/>
            <a:ext cx="3703308" cy="1288753"/>
          </a:xfrm>
          <a:prstGeom prst="rect">
            <a:avLst/>
          </a:prstGeom>
          <a:noFill/>
          <a:extLst>
            <a:ext uri="{909E8E84-426E-40DD-AFC4-6F175D3DCCD1}">
              <a14:hiddenFill xmlns:a14="http://schemas.microsoft.com/office/drawing/2010/main">
                <a:solidFill>
                  <a:srgbClr val="FFFFFF"/>
                </a:solidFill>
              </a14:hiddenFill>
            </a:ext>
          </a:extLst>
        </p:spPr>
      </p:pic>
      <p:pic>
        <p:nvPicPr>
          <p:cNvPr id="25" name="Picture 4" descr="http://content.mycutegraphics.com/graphics/soccer/soccer-team.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flipH="1">
            <a:off x="5309817" y="5357359"/>
            <a:ext cx="3531251" cy="1249797"/>
          </a:xfrm>
          <a:prstGeom prst="rect">
            <a:avLst/>
          </a:prstGeom>
          <a:noFill/>
          <a:extLst>
            <a:ext uri="{909E8E84-426E-40DD-AFC4-6F175D3DCCD1}">
              <a14:hiddenFill xmlns:a14="http://schemas.microsoft.com/office/drawing/2010/main">
                <a:solidFill>
                  <a:srgbClr val="FFFFFF"/>
                </a:solidFill>
              </a14:hiddenFill>
            </a:ext>
          </a:extLst>
        </p:spPr>
      </p:pic>
      <p:sp>
        <p:nvSpPr>
          <p:cNvPr id="26" name="Rectangle 25"/>
          <p:cNvSpPr/>
          <p:nvPr/>
        </p:nvSpPr>
        <p:spPr>
          <a:xfrm>
            <a:off x="168738" y="122186"/>
            <a:ext cx="8818508" cy="6605187"/>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4348441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743335" y="2936857"/>
            <a:ext cx="7683454" cy="830997"/>
          </a:xfrm>
          <a:prstGeom prst="rect">
            <a:avLst/>
          </a:prstGeom>
          <a:noFill/>
        </p:spPr>
        <p:txBody>
          <a:bodyPr wrap="square" rtlCol="0">
            <a:spAutoFit/>
          </a:bodyPr>
          <a:lstStyle/>
          <a:p>
            <a:pPr algn="ctr"/>
            <a:r>
              <a:rPr lang="en-US" sz="2400" b="1" dirty="0" smtClean="0">
                <a:solidFill>
                  <a:srgbClr val="FF0000"/>
                </a:solidFill>
                <a:latin typeface="Comic Sans MS" pitchFamily="66" charset="0"/>
              </a:rPr>
              <a:t>How </a:t>
            </a:r>
            <a:r>
              <a:rPr lang="en-US" sz="2400" b="1" dirty="0">
                <a:solidFill>
                  <a:srgbClr val="FF0000"/>
                </a:solidFill>
                <a:latin typeface="Comic Sans MS" pitchFamily="66" charset="0"/>
              </a:rPr>
              <a:t>can we say this as a multiplicative comparison without using ratios?</a:t>
            </a:r>
          </a:p>
        </p:txBody>
      </p:sp>
      <p:pic>
        <p:nvPicPr>
          <p:cNvPr id="7" name="Picture 6"/>
          <p:cNvPicPr>
            <a:picLocks noChangeAspect="1"/>
          </p:cNvPicPr>
          <p:nvPr/>
        </p:nvPicPr>
        <p:blipFill>
          <a:blip r:embed="rId2" cstate="print"/>
          <a:stretch>
            <a:fillRect/>
          </a:stretch>
        </p:blipFill>
        <p:spPr>
          <a:xfrm>
            <a:off x="339786" y="662379"/>
            <a:ext cx="8020445" cy="1535163"/>
          </a:xfrm>
          <a:prstGeom prst="rect">
            <a:avLst/>
          </a:prstGeom>
        </p:spPr>
      </p:pic>
      <p:pic>
        <p:nvPicPr>
          <p:cNvPr id="2" name="Picture 1"/>
          <p:cNvPicPr>
            <a:picLocks noChangeAspect="1"/>
          </p:cNvPicPr>
          <p:nvPr/>
        </p:nvPicPr>
        <p:blipFill>
          <a:blip r:embed="rId3" cstate="print"/>
          <a:stretch>
            <a:fillRect/>
          </a:stretch>
        </p:blipFill>
        <p:spPr>
          <a:xfrm>
            <a:off x="195942" y="5158373"/>
            <a:ext cx="1795464" cy="1543208"/>
          </a:xfrm>
          <a:prstGeom prst="rect">
            <a:avLst/>
          </a:prstGeom>
        </p:spPr>
      </p:pic>
      <p:pic>
        <p:nvPicPr>
          <p:cNvPr id="9" name="Picture 8"/>
          <p:cNvPicPr>
            <a:picLocks noChangeAspect="1"/>
          </p:cNvPicPr>
          <p:nvPr/>
        </p:nvPicPr>
        <p:blipFill>
          <a:blip r:embed="rId4" cstate="print"/>
          <a:stretch>
            <a:fillRect/>
          </a:stretch>
        </p:blipFill>
        <p:spPr>
          <a:xfrm>
            <a:off x="195944" y="167604"/>
            <a:ext cx="8778241" cy="494775"/>
          </a:xfrm>
          <a:prstGeom prst="rect">
            <a:avLst/>
          </a:prstGeom>
        </p:spPr>
      </p:pic>
      <p:sp>
        <p:nvSpPr>
          <p:cNvPr id="12" name="Rectangle 11"/>
          <p:cNvSpPr/>
          <p:nvPr/>
        </p:nvSpPr>
        <p:spPr>
          <a:xfrm>
            <a:off x="168738" y="122186"/>
            <a:ext cx="8818508" cy="6605187"/>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0119247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485681" y="777683"/>
            <a:ext cx="8198762" cy="4462760"/>
          </a:xfrm>
          <a:prstGeom prst="rect">
            <a:avLst/>
          </a:prstGeom>
          <a:noFill/>
        </p:spPr>
        <p:txBody>
          <a:bodyPr wrap="square" rtlCol="0">
            <a:spAutoFit/>
          </a:bodyPr>
          <a:lstStyle/>
          <a:p>
            <a:pPr algn="ctr"/>
            <a:r>
              <a:rPr lang="en-US" sz="2800" b="1" dirty="0" smtClean="0">
                <a:solidFill>
                  <a:srgbClr val="FF0000"/>
                </a:solidFill>
                <a:latin typeface="Kristen ITC" panose="03050502040202030202" pitchFamily="66" charset="0"/>
              </a:rPr>
              <a:t>Brainteaser Questions</a:t>
            </a:r>
            <a:endParaRPr lang="en-US" sz="2800" b="1" dirty="0">
              <a:solidFill>
                <a:srgbClr val="FF0000"/>
              </a:solidFill>
              <a:latin typeface="Kristen ITC" panose="03050502040202030202" pitchFamily="66" charset="0"/>
            </a:endParaRPr>
          </a:p>
          <a:p>
            <a:pPr algn="ctr"/>
            <a:endParaRPr lang="en-US" sz="2000" b="1" dirty="0">
              <a:solidFill>
                <a:srgbClr val="FF0000"/>
              </a:solidFill>
              <a:latin typeface="Kristen ITC" panose="03050502040202030202" pitchFamily="66" charset="0"/>
            </a:endParaRPr>
          </a:p>
          <a:p>
            <a:pPr algn="ctr"/>
            <a:endParaRPr lang="en-US" sz="2000" b="1" dirty="0">
              <a:solidFill>
                <a:srgbClr val="FF0000"/>
              </a:solidFill>
              <a:latin typeface="Kristen ITC" panose="03050502040202030202" pitchFamily="66" charset="0"/>
            </a:endParaRPr>
          </a:p>
          <a:p>
            <a:pPr marL="457189" indent="-457189">
              <a:buFont typeface="+mj-lt"/>
              <a:buAutoNum type="arabicPeriod"/>
            </a:pPr>
            <a:r>
              <a:rPr lang="en-US" b="1" dirty="0" smtClean="0">
                <a:latin typeface="Kristen ITC" panose="03050502040202030202" pitchFamily="66" charset="0"/>
              </a:rPr>
              <a:t>What can you use between the two </a:t>
            </a:r>
            <a:r>
              <a:rPr lang="en-US" b="1" dirty="0">
                <a:latin typeface="Kristen ITC" panose="03050502040202030202" pitchFamily="66" charset="0"/>
              </a:rPr>
              <a:t>numbers of </a:t>
            </a:r>
            <a:r>
              <a:rPr lang="en-US" b="1" dirty="0" smtClean="0">
                <a:latin typeface="Kristen ITC" panose="03050502040202030202" pitchFamily="66" charset="0"/>
              </a:rPr>
              <a:t>a ratio?</a:t>
            </a:r>
          </a:p>
          <a:p>
            <a:pPr marL="457189" indent="-457189"/>
            <a:endParaRPr lang="en-US" b="1" dirty="0" smtClean="0">
              <a:latin typeface="Kristen ITC" panose="03050502040202030202" pitchFamily="66" charset="0"/>
            </a:endParaRPr>
          </a:p>
          <a:p>
            <a:pPr marL="457189" indent="-457189"/>
            <a:endParaRPr lang="en-US" b="1" dirty="0" smtClean="0">
              <a:latin typeface="Kristen ITC" panose="03050502040202030202" pitchFamily="66" charset="0"/>
            </a:endParaRPr>
          </a:p>
          <a:p>
            <a:pPr marL="457189" indent="-457189"/>
            <a:endParaRPr lang="en-US" b="1" dirty="0" smtClean="0">
              <a:latin typeface="Kristen ITC" panose="03050502040202030202" pitchFamily="66" charset="0"/>
            </a:endParaRPr>
          </a:p>
          <a:p>
            <a:pPr marL="457189" indent="-457189"/>
            <a:endParaRPr lang="en-US" b="1" dirty="0">
              <a:latin typeface="Kristen ITC" panose="03050502040202030202" pitchFamily="66" charset="0"/>
            </a:endParaRPr>
          </a:p>
          <a:p>
            <a:pPr marL="457189" indent="-457189">
              <a:buFont typeface="+mj-lt"/>
              <a:buAutoNum type="arabicPeriod"/>
            </a:pPr>
            <a:endParaRPr lang="en-US" b="1" dirty="0" smtClean="0">
              <a:latin typeface="Kristen ITC" panose="03050502040202030202" pitchFamily="66" charset="0"/>
            </a:endParaRPr>
          </a:p>
          <a:p>
            <a:pPr marL="457189" indent="-457189"/>
            <a:endParaRPr lang="en-US" b="1" dirty="0">
              <a:latin typeface="Kristen ITC" panose="03050502040202030202" pitchFamily="66" charset="0"/>
            </a:endParaRPr>
          </a:p>
          <a:p>
            <a:pPr marL="457189" indent="-457189"/>
            <a:r>
              <a:rPr lang="en-US" b="1" dirty="0" smtClean="0">
                <a:latin typeface="Kristen ITC" panose="03050502040202030202" pitchFamily="66" charset="0"/>
              </a:rPr>
              <a:t> 2.   a RATIO is a number that represents a relationship between 2 things.  So, is a FRACTION a ratio???</a:t>
            </a:r>
          </a:p>
          <a:p>
            <a:pPr marL="457189" indent="-457189"/>
            <a:endParaRPr lang="en-US" b="1" dirty="0" smtClean="0">
              <a:latin typeface="Kristen ITC" panose="03050502040202030202" pitchFamily="66" charset="0"/>
            </a:endParaRPr>
          </a:p>
          <a:p>
            <a:pPr marL="457189" indent="-457189"/>
            <a:endParaRPr lang="en-US" b="1" dirty="0" smtClean="0">
              <a:latin typeface="Kristen ITC" panose="03050502040202030202" pitchFamily="66" charset="0"/>
            </a:endParaRPr>
          </a:p>
          <a:p>
            <a:pPr marL="457189" indent="-457189"/>
            <a:endParaRPr lang="en-US" b="1" dirty="0">
              <a:latin typeface="Kristen ITC" panose="03050502040202030202" pitchFamily="66" charset="0"/>
            </a:endParaRPr>
          </a:p>
        </p:txBody>
      </p:sp>
      <p:pic>
        <p:nvPicPr>
          <p:cNvPr id="9" name="Picture 8"/>
          <p:cNvPicPr>
            <a:picLocks noChangeAspect="1"/>
          </p:cNvPicPr>
          <p:nvPr/>
        </p:nvPicPr>
        <p:blipFill>
          <a:blip r:embed="rId2" cstate="print"/>
          <a:stretch>
            <a:fillRect/>
          </a:stretch>
        </p:blipFill>
        <p:spPr>
          <a:xfrm>
            <a:off x="195944" y="167604"/>
            <a:ext cx="8778241" cy="494775"/>
          </a:xfrm>
          <a:prstGeom prst="rect">
            <a:avLst/>
          </a:prstGeom>
        </p:spPr>
      </p:pic>
      <p:sp>
        <p:nvSpPr>
          <p:cNvPr id="12" name="Rectangle 11"/>
          <p:cNvSpPr/>
          <p:nvPr/>
        </p:nvSpPr>
        <p:spPr>
          <a:xfrm>
            <a:off x="168738" y="122186"/>
            <a:ext cx="8818508" cy="6605187"/>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extBox 9"/>
          <p:cNvSpPr txBox="1"/>
          <p:nvPr/>
        </p:nvSpPr>
        <p:spPr>
          <a:xfrm>
            <a:off x="2258291" y="2230583"/>
            <a:ext cx="4765964" cy="646331"/>
          </a:xfrm>
          <a:prstGeom prst="rect">
            <a:avLst/>
          </a:prstGeom>
          <a:solidFill>
            <a:schemeClr val="accent1">
              <a:lumMod val="60000"/>
              <a:lumOff val="40000"/>
            </a:schemeClr>
          </a:solidFill>
        </p:spPr>
        <p:txBody>
          <a:bodyPr wrap="square" rtlCol="0">
            <a:spAutoFit/>
          </a:bodyPr>
          <a:lstStyle/>
          <a:p>
            <a:r>
              <a:rPr lang="en-US" sz="3600" dirty="0" smtClean="0"/>
              <a:t>A fraction bar, or a colon </a:t>
            </a:r>
            <a:endParaRPr lang="en-US" sz="3600" dirty="0"/>
          </a:p>
        </p:txBody>
      </p:sp>
      <p:sp>
        <p:nvSpPr>
          <p:cNvPr id="11" name="TextBox 10"/>
          <p:cNvSpPr txBox="1"/>
          <p:nvPr/>
        </p:nvSpPr>
        <p:spPr>
          <a:xfrm>
            <a:off x="1937674" y="4543768"/>
            <a:ext cx="5451667" cy="1815882"/>
          </a:xfrm>
          <a:prstGeom prst="rect">
            <a:avLst/>
          </a:prstGeom>
          <a:solidFill>
            <a:schemeClr val="accent1">
              <a:lumMod val="60000"/>
              <a:lumOff val="40000"/>
            </a:schemeClr>
          </a:solidFill>
        </p:spPr>
        <p:txBody>
          <a:bodyPr wrap="square" rtlCol="0">
            <a:spAutoFit/>
          </a:bodyPr>
          <a:lstStyle/>
          <a:p>
            <a:pPr algn="ctr"/>
            <a:r>
              <a:rPr lang="en-US" sz="3600" dirty="0" smtClean="0"/>
              <a:t>Yes! When we see the fraction bar we can say “to”  </a:t>
            </a:r>
            <a:r>
              <a:rPr lang="en-US" sz="4000" b="1" dirty="0" smtClean="0">
                <a:solidFill>
                  <a:srgbClr val="FF0000"/>
                </a:solidFill>
              </a:rPr>
              <a:t>3/15      3:15     3 to 15</a:t>
            </a:r>
            <a:endParaRPr lang="en-US" sz="4000" b="1" dirty="0">
              <a:solidFill>
                <a:srgbClr val="FF0000"/>
              </a:solidFill>
            </a:endParaRPr>
          </a:p>
        </p:txBody>
      </p:sp>
    </p:spTree>
    <p:extLst>
      <p:ext uri="{BB962C8B-B14F-4D97-AF65-F5344CB8AC3E}">
        <p14:creationId xmlns:p14="http://schemas.microsoft.com/office/powerpoint/2010/main" val="2333558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dissolv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dissolve">
                                      <p:cBhvr>
                                        <p:cTn id="1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829492" y="2629094"/>
            <a:ext cx="7511143" cy="1200329"/>
          </a:xfrm>
          <a:prstGeom prst="rect">
            <a:avLst/>
          </a:prstGeom>
          <a:noFill/>
        </p:spPr>
        <p:txBody>
          <a:bodyPr wrap="square" rtlCol="0">
            <a:spAutoFit/>
          </a:bodyPr>
          <a:lstStyle/>
          <a:p>
            <a:pPr algn="ctr"/>
            <a:r>
              <a:rPr lang="en-US" b="1" dirty="0">
                <a:solidFill>
                  <a:srgbClr val="FF0000"/>
                </a:solidFill>
                <a:latin typeface="Kristen ITC" panose="03050502040202030202" pitchFamily="66" charset="0"/>
              </a:rPr>
              <a:t>Raise your hand when you know the ratio of girls to boys in our class.  Write it on your class work page.  Is the ratio of number of girls to number of boys the same as the ratio of number of boys to number of girls?</a:t>
            </a:r>
          </a:p>
        </p:txBody>
      </p:sp>
      <p:pic>
        <p:nvPicPr>
          <p:cNvPr id="2" name="Picture 1"/>
          <p:cNvPicPr>
            <a:picLocks noChangeAspect="1"/>
          </p:cNvPicPr>
          <p:nvPr/>
        </p:nvPicPr>
        <p:blipFill>
          <a:blip r:embed="rId2" cstate="print"/>
          <a:stretch>
            <a:fillRect/>
          </a:stretch>
        </p:blipFill>
        <p:spPr>
          <a:xfrm>
            <a:off x="384197" y="806946"/>
            <a:ext cx="7893759" cy="764899"/>
          </a:xfrm>
          <a:prstGeom prst="rect">
            <a:avLst/>
          </a:prstGeom>
        </p:spPr>
      </p:pic>
      <p:pic>
        <p:nvPicPr>
          <p:cNvPr id="8" name="Picture 7"/>
          <p:cNvPicPr>
            <a:picLocks noChangeAspect="1"/>
          </p:cNvPicPr>
          <p:nvPr/>
        </p:nvPicPr>
        <p:blipFill>
          <a:blip r:embed="rId3" cstate="print"/>
          <a:stretch>
            <a:fillRect/>
          </a:stretch>
        </p:blipFill>
        <p:spPr>
          <a:xfrm>
            <a:off x="195942" y="5175361"/>
            <a:ext cx="1795464" cy="1543208"/>
          </a:xfrm>
          <a:prstGeom prst="rect">
            <a:avLst/>
          </a:prstGeom>
        </p:spPr>
      </p:pic>
      <p:pic>
        <p:nvPicPr>
          <p:cNvPr id="9" name="Picture 8"/>
          <p:cNvPicPr>
            <a:picLocks noChangeAspect="1"/>
          </p:cNvPicPr>
          <p:nvPr/>
        </p:nvPicPr>
        <p:blipFill>
          <a:blip r:embed="rId3" cstate="print"/>
          <a:stretch>
            <a:fillRect/>
          </a:stretch>
        </p:blipFill>
        <p:spPr>
          <a:xfrm>
            <a:off x="7178719" y="5175361"/>
            <a:ext cx="1795464" cy="1543208"/>
          </a:xfrm>
          <a:prstGeom prst="rect">
            <a:avLst/>
          </a:prstGeom>
        </p:spPr>
      </p:pic>
      <p:pic>
        <p:nvPicPr>
          <p:cNvPr id="10" name="Picture 9"/>
          <p:cNvPicPr>
            <a:picLocks noChangeAspect="1"/>
          </p:cNvPicPr>
          <p:nvPr/>
        </p:nvPicPr>
        <p:blipFill>
          <a:blip r:embed="rId4" cstate="print"/>
          <a:stretch>
            <a:fillRect/>
          </a:stretch>
        </p:blipFill>
        <p:spPr>
          <a:xfrm>
            <a:off x="195944" y="167604"/>
            <a:ext cx="8778241" cy="494775"/>
          </a:xfrm>
          <a:prstGeom prst="rect">
            <a:avLst/>
          </a:prstGeom>
        </p:spPr>
      </p:pic>
      <p:sp>
        <p:nvSpPr>
          <p:cNvPr id="13" name="Rectangle 12"/>
          <p:cNvSpPr/>
          <p:nvPr/>
        </p:nvSpPr>
        <p:spPr>
          <a:xfrm>
            <a:off x="168738" y="122186"/>
            <a:ext cx="8818508" cy="6605187"/>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90174515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TotalTime>
  <Words>479</Words>
  <Application>Microsoft Office PowerPoint</Application>
  <PresentationFormat>On-screen Show (4:3)</PresentationFormat>
  <Paragraphs>69</Paragraphs>
  <Slides>16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AntigoniBd</vt:lpstr>
      <vt:lpstr>Arial</vt:lpstr>
      <vt:lpstr>Calibri</vt:lpstr>
      <vt:lpstr>Cambria Math</vt:lpstr>
      <vt:lpstr>Comic Sans MS</vt:lpstr>
      <vt:lpstr>Kristen ITC</vt:lpstr>
      <vt:lpstr>Wingdings</vt:lpstr>
      <vt:lpstr>Office Theme</vt:lpstr>
      <vt:lpstr>Ratios Module 1: Lesson 1</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Ratios Module 1: Lesson 1</dc:title>
  <dc:creator>Crawford Family</dc:creator>
  <cp:lastModifiedBy>Penny Crawford</cp:lastModifiedBy>
  <cp:revision>2</cp:revision>
  <dcterms:created xsi:type="dcterms:W3CDTF">2016-08-29T02:14:59Z</dcterms:created>
  <dcterms:modified xsi:type="dcterms:W3CDTF">2016-08-29T14:34:42Z</dcterms:modified>
</cp:coreProperties>
</file>