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59" r:id="rId13"/>
    <p:sldId id="260" r:id="rId14"/>
    <p:sldId id="261" r:id="rId15"/>
    <p:sldId id="262" r:id="rId16"/>
    <p:sldId id="264" r:id="rId17"/>
    <p:sldId id="26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CBFC-5072-462A-85B7-915DB466744D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DD1E-9CA3-441C-A20C-158D637C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13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CBFC-5072-462A-85B7-915DB466744D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DD1E-9CA3-441C-A20C-158D637C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0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CBFC-5072-462A-85B7-915DB466744D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DD1E-9CA3-441C-A20C-158D637C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4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CBFC-5072-462A-85B7-915DB466744D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DD1E-9CA3-441C-A20C-158D637C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4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CBFC-5072-462A-85B7-915DB466744D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DD1E-9CA3-441C-A20C-158D637C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3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CBFC-5072-462A-85B7-915DB466744D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DD1E-9CA3-441C-A20C-158D637C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5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CBFC-5072-462A-85B7-915DB466744D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DD1E-9CA3-441C-A20C-158D637C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4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CBFC-5072-462A-85B7-915DB466744D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DD1E-9CA3-441C-A20C-158D637C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70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CBFC-5072-462A-85B7-915DB466744D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DD1E-9CA3-441C-A20C-158D637C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30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CBFC-5072-462A-85B7-915DB466744D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DD1E-9CA3-441C-A20C-158D637C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3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CBFC-5072-462A-85B7-915DB466744D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DD1E-9CA3-441C-A20C-158D637C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38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4CBFC-5072-462A-85B7-915DB466744D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9DD1E-9CA3-441C-A20C-158D637C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4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9631" y="1542764"/>
            <a:ext cx="7886700" cy="2017854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7200" b="1" dirty="0"/>
              <a:t>Ratios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b="1" dirty="0"/>
              <a:t>Module 1: Lesson 2</a:t>
            </a:r>
          </a:p>
        </p:txBody>
      </p:sp>
    </p:spTree>
    <p:extLst>
      <p:ext uri="{BB962C8B-B14F-4D97-AF65-F5344CB8AC3E}">
        <p14:creationId xmlns:p14="http://schemas.microsoft.com/office/powerpoint/2010/main" val="149268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65782"/>
            <a:ext cx="891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Show </a:t>
            </a:r>
            <a:r>
              <a:rPr lang="en-US" sz="3200" b="1" dirty="0">
                <a:solidFill>
                  <a:srgbClr val="FF0000"/>
                </a:solidFill>
              </a:rPr>
              <a:t>6 other </a:t>
            </a:r>
            <a:r>
              <a:rPr lang="en-US" sz="3200" b="1" dirty="0"/>
              <a:t>Equivalent fractions to compare the number of spades by the number of hearts shown.</a:t>
            </a:r>
            <a:endParaRPr lang="en-US" sz="3200" b="1" dirty="0"/>
          </a:p>
        </p:txBody>
      </p:sp>
      <p:sp>
        <p:nvSpPr>
          <p:cNvPr id="3" name="Flowchart: Decision 2"/>
          <p:cNvSpPr/>
          <p:nvPr/>
        </p:nvSpPr>
        <p:spPr>
          <a:xfrm>
            <a:off x="1828800" y="1219200"/>
            <a:ext cx="609600" cy="1219200"/>
          </a:xfrm>
          <a:prstGeom prst="flowChartDecision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Decision 3"/>
          <p:cNvSpPr/>
          <p:nvPr/>
        </p:nvSpPr>
        <p:spPr>
          <a:xfrm>
            <a:off x="6477000" y="1213513"/>
            <a:ext cx="609600" cy="1219200"/>
          </a:xfrm>
          <a:prstGeom prst="flowChartDecision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ecision 4"/>
          <p:cNvSpPr/>
          <p:nvPr/>
        </p:nvSpPr>
        <p:spPr>
          <a:xfrm>
            <a:off x="4191000" y="1219200"/>
            <a:ext cx="609600" cy="1219200"/>
          </a:xfrm>
          <a:prstGeom prst="flowChartDecision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art 5"/>
          <p:cNvSpPr/>
          <p:nvPr/>
        </p:nvSpPr>
        <p:spPr>
          <a:xfrm>
            <a:off x="2514600" y="1295400"/>
            <a:ext cx="762000" cy="1066800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/>
          <p:cNvSpPr/>
          <p:nvPr/>
        </p:nvSpPr>
        <p:spPr>
          <a:xfrm>
            <a:off x="3352800" y="1295400"/>
            <a:ext cx="762000" cy="1066800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art 7"/>
          <p:cNvSpPr/>
          <p:nvPr/>
        </p:nvSpPr>
        <p:spPr>
          <a:xfrm>
            <a:off x="4876800" y="1295400"/>
            <a:ext cx="762000" cy="1066800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art 8"/>
          <p:cNvSpPr/>
          <p:nvPr/>
        </p:nvSpPr>
        <p:spPr>
          <a:xfrm>
            <a:off x="5715000" y="1295400"/>
            <a:ext cx="762000" cy="1066800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art 9"/>
          <p:cNvSpPr/>
          <p:nvPr/>
        </p:nvSpPr>
        <p:spPr>
          <a:xfrm>
            <a:off x="7162800" y="1295400"/>
            <a:ext cx="762000" cy="1066800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art 10"/>
          <p:cNvSpPr/>
          <p:nvPr/>
        </p:nvSpPr>
        <p:spPr>
          <a:xfrm>
            <a:off x="8001000" y="1295400"/>
            <a:ext cx="762000" cy="1066800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676400" y="3276600"/>
            <a:ext cx="2895600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676400" y="5029200"/>
            <a:ext cx="2895600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648200" y="3276600"/>
            <a:ext cx="2895600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648200" y="5029200"/>
            <a:ext cx="2895600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7620000" y="3276600"/>
            <a:ext cx="2895600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620000" y="5029200"/>
            <a:ext cx="2895600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144000" y="1143001"/>
            <a:ext cx="114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74792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524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Lets open our M and M’s and see if we can’t find the ratios for the colors in </a:t>
            </a:r>
            <a:r>
              <a:rPr lang="en-US"/>
              <a:t>the package.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116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50678" y="782176"/>
            <a:ext cx="7872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33CC"/>
                </a:solidFill>
                <a:latin typeface="Kristen ITC" panose="03050502040202030202" pitchFamily="66" charset="0"/>
              </a:rPr>
              <a:t>Read and study the description of the data in the chart.  Without looking back a the description, what is the chart about?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760" y="2095236"/>
            <a:ext cx="8240576" cy="3154151"/>
          </a:xfrm>
          <a:prstGeom prst="rect">
            <a:avLst/>
          </a:prstGeom>
        </p:spPr>
      </p:pic>
      <p:pic>
        <p:nvPicPr>
          <p:cNvPr id="1026" name="Picture 2" descr="http://content.mycutegraphics.com/graphics/clothing/pink-shirt-white-colla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87051">
            <a:off x="8995287" y="5202930"/>
            <a:ext cx="1383706" cy="1296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ontent.mycutegraphics.com/graphics/clothing/yellow-tshirt-white-colla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9991">
            <a:off x="1860161" y="5175626"/>
            <a:ext cx="1441996" cy="1350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9405" y="199118"/>
            <a:ext cx="8765179" cy="47351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692738" y="122187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183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50324" y="603552"/>
            <a:ext cx="85033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33CC"/>
                </a:solidFill>
                <a:latin typeface="Kristen ITC" panose="03050502040202030202" pitchFamily="66" charset="0"/>
              </a:rPr>
              <a:t>Based on the survey, should the company order more pink fabric or more orange fabric?  </a:t>
            </a:r>
            <a:endParaRPr lang="en-US" sz="1600" b="1" dirty="0" smtClean="0">
              <a:solidFill>
                <a:srgbClr val="0033CC"/>
              </a:solidFill>
              <a:latin typeface="Kristen ITC" panose="03050502040202030202" pitchFamily="66" charset="0"/>
            </a:endParaRPr>
          </a:p>
          <a:p>
            <a:pPr algn="ctr"/>
            <a:endParaRPr lang="en-US" sz="1600" b="1" dirty="0">
              <a:solidFill>
                <a:srgbClr val="0033CC"/>
              </a:solidFill>
              <a:latin typeface="Kristen ITC" panose="03050502040202030202" pitchFamily="66" charset="0"/>
            </a:endParaRPr>
          </a:p>
          <a:p>
            <a:pPr algn="ctr"/>
            <a:r>
              <a:rPr lang="en-US" sz="1600" b="1" dirty="0" smtClean="0">
                <a:solidFill>
                  <a:srgbClr val="0033CC"/>
                </a:solidFill>
                <a:latin typeface="Kristen ITC" panose="03050502040202030202" pitchFamily="66" charset="0"/>
              </a:rPr>
              <a:t>What </a:t>
            </a:r>
            <a:r>
              <a:rPr lang="en-US" sz="1600" b="1" dirty="0">
                <a:solidFill>
                  <a:srgbClr val="0033CC"/>
                </a:solidFill>
                <a:latin typeface="Kristen ITC" panose="03050502040202030202" pitchFamily="66" charset="0"/>
              </a:rPr>
              <a:t>is the ratio of the number of bolts of pink fabric to the number of bolts of orange fabric you think the company should order?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0324" y="1923420"/>
            <a:ext cx="8334375" cy="1066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2869" y="3793834"/>
            <a:ext cx="8503831" cy="24098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199197">
            <a:off x="2109569" y="3082331"/>
            <a:ext cx="1698348" cy="9125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9405" y="184476"/>
            <a:ext cx="8765179" cy="47351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692738" y="122187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439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173" y="583482"/>
            <a:ext cx="7833356" cy="40255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2069" y="4547285"/>
            <a:ext cx="7084612" cy="21358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2196" y="165507"/>
            <a:ext cx="8765179" cy="47351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692738" y="122187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51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9516" y="4612323"/>
            <a:ext cx="7463553" cy="21150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3557" y="601432"/>
            <a:ext cx="8311978" cy="39511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6476" y="166381"/>
            <a:ext cx="8765179" cy="47351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692738" y="122187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78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4225" y="728870"/>
            <a:ext cx="7815883" cy="58778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9405" y="188775"/>
            <a:ext cx="8765179" cy="47351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692738" y="122187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132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0946" y="413439"/>
            <a:ext cx="8382000" cy="3262432"/>
          </a:xfrm>
          <a:prstGeom prst="rect">
            <a:avLst/>
          </a:prstGeom>
          <a:noFill/>
          <a:ln w="762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ntigoniBd" pitchFamily="34" charset="0"/>
              </a:rPr>
              <a:t>Homework</a:t>
            </a:r>
          </a:p>
          <a:p>
            <a:pPr algn="ctr"/>
            <a:r>
              <a:rPr lang="en-US" sz="2800" b="1" u="sng" dirty="0">
                <a:solidFill>
                  <a:srgbClr val="7030A0"/>
                </a:solidFill>
              </a:rPr>
              <a:t>Due: </a:t>
            </a:r>
            <a:r>
              <a:rPr lang="en-US" sz="2800" b="1" u="sng" dirty="0" smtClean="0">
                <a:solidFill>
                  <a:srgbClr val="7030A0"/>
                </a:solidFill>
              </a:rPr>
              <a:t>Friday September 2</a:t>
            </a:r>
            <a:r>
              <a:rPr lang="en-US" sz="2800" b="1" u="sng" baseline="30000" dirty="0" smtClean="0">
                <a:solidFill>
                  <a:srgbClr val="7030A0"/>
                </a:solidFill>
              </a:rPr>
              <a:t>nd</a:t>
            </a:r>
            <a:endParaRPr lang="en-US" sz="2800" b="1" u="sng" dirty="0" smtClean="0">
              <a:solidFill>
                <a:srgbClr val="7030A0"/>
              </a:solidFill>
            </a:endParaRPr>
          </a:p>
          <a:p>
            <a:pPr algn="ctr"/>
            <a:endParaRPr lang="en-US" sz="2800" u="sng" dirty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4800" dirty="0"/>
              <a:t> exit ticket questions 1-3</a:t>
            </a:r>
          </a:p>
          <a:p>
            <a:pPr>
              <a:buFont typeface="Wingdings" pitchFamily="2" charset="2"/>
              <a:buChar char="q"/>
            </a:pPr>
            <a:r>
              <a:rPr lang="en-US" sz="4800" b="1" dirty="0"/>
              <a:t> (7.1) </a:t>
            </a:r>
            <a:r>
              <a:rPr lang="en-US" sz="3200" b="1" dirty="0" smtClean="0"/>
              <a:t>page:</a:t>
            </a:r>
            <a:r>
              <a:rPr lang="en-US" sz="4800" b="1" dirty="0" smtClean="0"/>
              <a:t>344    1-4  and 21-25</a:t>
            </a:r>
            <a:r>
              <a:rPr lang="en-US" sz="4800" dirty="0" smtClean="0"/>
              <a:t> 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40946" y="3968066"/>
            <a:ext cx="8382000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800" dirty="0" smtClean="0"/>
              <a:t> </a:t>
            </a:r>
            <a:r>
              <a:rPr lang="en-US" sz="4800" dirty="0"/>
              <a:t>exit ticket questions 1-3</a:t>
            </a:r>
          </a:p>
          <a:p>
            <a:pPr>
              <a:buFont typeface="Wingdings" pitchFamily="2" charset="2"/>
              <a:buChar char="q"/>
            </a:pPr>
            <a:r>
              <a:rPr lang="en-US" sz="4800" b="1" dirty="0"/>
              <a:t> (7.1) </a:t>
            </a:r>
            <a:r>
              <a:rPr lang="en-US" sz="3200" b="1" dirty="0" smtClean="0"/>
              <a:t>page:</a:t>
            </a:r>
            <a:r>
              <a:rPr lang="en-US" sz="4800" b="1" dirty="0" smtClean="0"/>
              <a:t>344    21-25</a:t>
            </a:r>
            <a:r>
              <a:rPr lang="en-US" sz="4800" dirty="0" smtClean="0"/>
              <a:t> 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36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09914" y="98048"/>
            <a:ext cx="944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Ratios and Rates</a:t>
            </a:r>
          </a:p>
          <a:p>
            <a:endParaRPr lang="en-US" sz="800" b="1" dirty="0"/>
          </a:p>
          <a:p>
            <a:endParaRPr lang="en-US" sz="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4648201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 Black" pitchFamily="34" charset="0"/>
              </a:rPr>
              <a:t>Objective: </a:t>
            </a:r>
            <a:r>
              <a:rPr lang="en-US" sz="3200" dirty="0"/>
              <a:t>S</a:t>
            </a:r>
            <a:r>
              <a:rPr lang="en-US" sz="3200" dirty="0"/>
              <a:t>tudents will learn to write ratios and rates 3 different ways, so they are able to find unit rates. Ratios will show us how we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</a:t>
            </a:r>
            <a:r>
              <a:rPr lang="en-US" sz="3200" dirty="0"/>
              <a:t> 2 wholes, 2 parts, and wholes and parts  </a:t>
            </a:r>
            <a:endParaRPr lang="en-US" sz="3200" dirty="0"/>
          </a:p>
        </p:txBody>
      </p:sp>
      <p:sp>
        <p:nvSpPr>
          <p:cNvPr id="19458" name="AutoShape 2" descr="data:image/jpeg;base64,/9j/4AAQSkZJRgABAQAAAQABAAD/2wCEAAkGBxMRERQTEBIVFRQXGBoZGBgYGBwgHxogHBwWHxcbHh0aHCggIBolHRwbIjEhJSkrLy4uHR8zODMtNygtLisBCgoKDg0OGxAQGy0mICYwLDAtMiw0Ny4sNDQsLCwsLCwvLSwsLCwvLCwsLDQsLDAsLCwvLCwsLCwsLCwsLCwsLP/AABEIAGMB/AMBEQACEQEDEQH/xAAbAAEAAgMBAQAAAAAAAAAAAAAABQYDBAcCAf/EAEsQAAIBAwMCAwUDBwYLCQEAAAECAwAEEQUSIQYxE0FRByJhcYEUMpEWQlWho7HSI1JictHhFTM2c4KDkpOys8EXJDQ1Q8Lj8PEl/8QAGwEBAAIDAQEAAAAAAAAAAAAAAAECAwQFBgf/xAA9EQACAQIFAgIIBQIDCQEAAAAAAQIDEQQFEiExQVETYQYUIjJxgZGhUrHB0fAVMyOy4TU2QlNygpLC8WL/2gAMAwEAAhEDEQA/AOzV5YzCgFAKAUAoBQCgFAKAUAoBQCgFAKAUAoBQCgFAKAUAoBQCgFAKAUAoBQCgFAKAUAoBQCgFAKAUAoBQCgFAKAUAoBQCgFAKAUAoBQCgFAKAUAoBQCgFAKAUAoBQCgFAKAUAoBQCgFAKAUAoBQCgFAKAUAoBQCgFAKAUAoBQCgFAKAUAoBQCgFAKAUAoBQCgFAKAUAoBQCgFAKAUAoBQCgFAKAUAoBQCgFAKAUAoBQCgFAKA5UerbxNVdGlJtUuREy7U4DlgnO3dgYznPlXuFlGDnlqmof4jhqTu+Uk3te32Nnw4uF+pN+03X7m28GOzcq5EkjkBThEA77geO/4VzvR3L8PiVOeIV0nFLlbv4NFKUIv3iT0XqNI9Ngur6XG8Dc+0nJJOOEX4elaWLy2VTMKmHwsOOFfpt1b/AFKuF5NIldR1+3t4EuJpNsT7drbWOdwyvABPI+FaNDAYivWdCnG8le6uujs927clVFt2RV+seoZorvTlt5dsU7ruG1feUvGPzlyOGPbHeu1lWXUamFxMq0bygnbd7NJ9nblF4QTUr9DzrvtASDUI7fcqwoT48hViQcP7gG3128jPf51bBej862BlXs3N+4rq1tt+fjs7Exotxubra14mo2yxXqiGWIOIPCbMgKyENvKe72BwSPu/GtZYJU8BVdSg9cZNOepWVmla2rftw+Sun2XsTFx1PaRvLHJOqvCAZAwYY3Y28kYJORwM1oU8rxdSEJwg2pXta3Tnrtx1sQoNmxo+tW92he2lWQDvjII+YIBH1FYcXgsRhJaa0XF/zqtiJRcXZlG6Q6iuZ7O+knudrRfckKL/ACfDc7UTn8DXpc0y7DUMXh4UqV1LmKb342u3t9UZZwSkki19K6husUmmuVmHvlptuxSA7DsQuMYx28q4eZYfTjJUqVJx4tG+p8Ls3zzyY5L2rWPWn9W2U8nhRXKM+cAcjJ/olgA30zUV8nxtGHiVKbS+v1tx8w6ckrtG5q+tW9ooa5lWMHOM9zjvgDk/QVgwuBxGKlpowcv53exEYuXBj0vqC2uVZreZXCjLYzkD1Kkbh+FWxOXYnDSUasGr8dvrwJQceSpaF7R4pryVJXVIchIMK5MhLkBj7uRkY4IGM13sb6N1KOEhOmm58z3W217c72fa9zLKi1G5L9Lai8t3eI14s4RyBGIypi99xtLFBu7Yzk9q0Myw8KeGozjRcG0ryvfVst7Xdu/C5KSjZLY3tQ6tsoJPCluUV84I5OP6xUEL9cVq0MnxtaHiU6ba+n0vz8iFTk1dI37jVIUgNw0g8ELu3r7wx6jbnP0rVhhK06yoKPt3tZ7fmRZ3sR0vWVinh7rpB4gDLnPZhlS3Hu5H87Fbkclx0tWmk9rp8dNnbff5XJVOT6E4jhgCpBBGQR2IPY1zZRcW0+SpjvGxG5DbSFJ3enB5x8KtSV6kU1fdbArvQ2pmW1kkmvFudsjAy7DGFARDtIZV7ZJzjz+FdbOcKqeJjTp0XC6Xs31N7vfZv4W8i842drGxb9aWEknhrdR7s45yAfTDEBT9DWKeSY+ENcqTt8n9k7/Yjw5WvYn65RQonWHXgtbuG2jKgB0+0MQxKKSpIAxzlDnIz+NenyrIXicLOvNO9paFtu91f/yVt7fQz06WpNmLW+q3a+08Ws//AHafBb3R7w8QqfvruHbHlWTB5TBYLEOvD/Ehe2/Hsprh2f3IjD2XflFr03qS0uJGignR3XuoPfHcjP3h8RmuHiMsxeHpqpVptRfX9+3zKOEkrtH3WuorWzx9pmWMnsOSx+O1QTj44quEy7FYv+zBv7L6uyEYOXBuWF/FOgkgkWRD+cpyPl86wV8PVoT0VYtPzKtNcmxWEghL7q+xhk8KW5jV84I5OD/SIBC/UiunRyfHVoeJCk2vp9E938i6pyaukSUt/GsLTlx4SqXLjkbQMkjbnPHpWlHD1ZVVRUfabtZ7bvpuVs72ImTrSwURlrlAJBlchu3PJGMqODy2K345Jj5OSVJ+zzx9t9/lcv4cuxJahq0MEBuJZAIhtO8AsPeICkbQSckjtWnQwlatW8CEfb32443fNuxVRbdkaD9X2KyLGbmMOwBA58wCMnGFJBHBINbSybHODmqTsv07Ll/Inw5WvYl7m5SNC8jqiAZLMQAPqa0KdKdWahBNt9EVSuRWm9V2Vw/hw3CM+cBeQT/V3Abvpmt3EZRjcPDXUptLvz9bXt8yzpyW7Ru6rq0Fqm+4lWNTwNx7/ADuT8q18Ng6+Klpoxcn5EKLfBg0fqK1u8/Zp0kI5IGQQPXawBx9Ky4vLcVhN60Gl35X1V0JQceSD0TXMT3zT3yyxQliUETAwgO/BOwbsAY4J7V0sZgb0cOqVBxlO2+pPU2l/wDp27725LOOy2NPonr9byR0uCscjuBDEAx42knLYxn4nFbGcZBLCU4zopyik9Um137X/K5epRcSxah1ZZQSeFNcosmcEcnH9YgEL9cVyaGUY2vT8SnTbj/OL8/IxqnJq6RMRSBlDKQykZBByD8jXPlCUJOMlZoqfXYAEkgAcknyqEnJ2XIIOHrKweTwluoy/YcnB9AGI2k/I1055Lj4w8R0nb7/AE5+xfw5WvYi/aH1gLGPw4WH2lgrKpUnCksC3bb+aRjNbmRZO8bU11F/hq6e/Xbbv17FqVPU9+D17OtTluIpGlu1ucbe0ZQoSMlT7qg/MUz7C0sPOMadFw563uu/Lt8yKqSdrWLHquqw2qeJcSLGvbJ8z6ADkn4CuRhsJWxM9FGLk/58kUjFy2RSeoernN7p62VwDBM6BwoU7syKpByNwOCR5V6PA5RFYPESxNO04JtXvt7LfR2e/wATLGntK/QmLvUXGqxQi8VUKZNt4ZJb3ZDnfswO2cbvzfjXPpYaDyydXwW2n799lutrX+XHUoo+zexNaTrUF14ngSb/AA22uNrAqfTDAVzsVga+F0+NG2pXW6d18mysotckfqPUMLxXaQXASWBW3vsYiIjPP3SGwQeBntW1Qy6tCpRlVp3jNqyuk5ffb52J0NWuuT70xqYNis890koG/dPt2KQHYdiq4x27eVMxwr9ddGlScXtaN9T4XVN888iUfatY96d1fYzyeHFcoz5wAcjJ9BuAz9KrXybHUIa6lNpfJ/Wzdg6clu0aV/qLrqsMIvFVGTJtvDJL8Se9v2YHbONw+78a2aGHhLLZ1XRbafv32W62te/26kqPs3sS2s9Q21pj7TMsZPYclj8lUE/qrQwmXYrFf2YN/ZfV2RWMHLg2NM1OG5TfbyrIvqpzj4HzB+dYsTha2GlprRcX5hprkiz1pYeGZTcqEDFOQwO5QCQFK7jgMOQD3rd/omP1+H4bvZPlWs723vZcdy3hyvaxL6ffxzoJIXWRD2ZTkfH61oV8PVoT0VYtPsyjTWzNisJAoBQCgFAck+wmZ9dCj30dJE9cxtK3H4V75V1RhgL8NOL+aijZvbSbl1dC+W/uhysdisan+lIheT6jgGsFOk8E8Phusqrb+EXZfUi2my8zW6g/yctvmn73q+B/2/V+D/QmH903PaIf/wCJaf6j/lNWvkSf9Yrf9/8AmRFH+4a/V3/idE/1X/FBWXK/7GO/7vykKfuyMvUNjE3UNsjRRlXjy6lRhjiflhjBPA5PoKpga9WORVZKTunZO7uvd2XYRb8JmXUYlTqKzVFCqsOAoGAAEnwABwBVKE5TyGtKTu3LdvnmIX9p/E1orGKfqOdJ0V1ChgrDILCKLGQeDwScH0rM69WjkFOVJtO9rrm2qRN2qSsbNhAtt1CYrZAkbxEyKvCj3Cc4HH3gvH9KsNepLEZD4ld3kns3zzbn4X+hDeqldkN0f/5Xq3yP/C1dDNf9o4P+dUWn78fkaupzMNBsUGQjzSb+fR5SoPw7n6Cs+GhF51iJPlRjb5qN/wCeZaP91l86h6e0uNIDOqW4DjY6YQsdpIDMoyRxnJPcDnnnzOAzHNKk6ipXm7bp7pb9E38rduhhjObvYw9RXltLepAlmLy6VM4dgERSAfe35HYg9ieRWTAUcTSwcq063hUm+i3b42tv0tyIqSje9kQXR8LJrlzG0cUWYjuji5QcRHA4Hrzx3JrpZtOM8npzjKUvaVpS97mX8XkXqO9NHr2f6bC2p6irQxlY5W8MFFITEr42gj3cYHb0FVzvE1o5dhpRm05RV93veKvfv8xVk9EdzD03O8c+uPF99TKV+YebmsuPpwqUcBCfD03/APGInuoXJb2Z6BaTaesksMcsjs+9nUMQQxAGTyPdwePXNaHpDmGLo47RTm4xSVknZcfffb5EVZyUrJle0OQjTdWiUloI2PhHOe7HOPoFP1rrY2KePwdSStN+99P3bRaXvRfU2LXR4D06ZjChmIZvEKjdkSlR73fG0YxWGpja/wDXVRU3o2Vr7e5fj4iUn4ti8+zty2m2xJz7hH0DMB+oCvNZ8kswq27/AKIw1PfZM6n/AImX+o3/AAmufhv70PivzKHNPZ5pf2rRrqDf4e+Zve9MJAefgcYPwJr2GeYr1XN6VbTqtFbfOa+vY2KstNRMxS3U+nwwxanY29xaIwWORdp5IYg89+M91Gcd6yxp0MfVnUwNecKrV2nddvpv2bJSUm3F2Z1aBwyqy/dIBHyI4rw04uMmpc9TWOZe0S0jOrafmNP5R4/E90e//KIvvce97vHPlxXscirVFlmJ9p+ypW349lvbtvvt1Nii3okfOuLCL/CmnQhFWL3RsUBRgyHIAHYVOTYip/TcTVcm5bu73fu+ZFNvRJnrX7KO31ywFvGkQZVyEUKDlpFPA47cVGBr1cRk2IdaTla/Lv0T/MmMm6buaNt402q3zGxS8dGKhJJEARQSFIDgg5AHyz8a2qvhUcsoLx3STSd4pu7tdrbz+pLsoLexYegtHu7e7uWkthb28o3KgkVgrAjAAU+YLc4HYD0rk53jcLiMNTjCprqRdm7NNqz3387dSlSUXFb3ZZurrh47G5eLh1icgjy45PzA5+lcfKqcKmMpQnw5L/58zHBXkiqeznp+0m01JJYY5HcyeIzqCww7AcnlfdAPHzrt59mGLo5g4U5tJabJOy4XTrvsZas5KdkyI6Pmb/BmqxAkwxrKIjnPdJNwHwwFP+lXQzWEf6jg6nE5OOr5ONv1XyJqe9F9TZ6G0K1l0iSSWKNnPi7nYAsu3O3Dd1wMHj1rDnGOxVLNIQpyaXs2S4d+brr8xVnJT2I2znd+mpw+cLKqoSfzfEhP4Biw+lbdWEI+kFNx6xbfx0y/RIs0vGRInQrX/AHi+FH4nhb/ABMDdvz/ADu/fjHatT17Ff1vwtT06rW6Wt2487ldcvEInU7mSa00eK4JEMj4kJbuBIEUk/5s5z8a6GHpQo4nG1KK9tLb4uN/8xZJKUmiw+0/RLW3shLDFHDKkibGjUKT8Mjk8c/SuR6OY7FV8W6dWTlFp3vuv9OxSjKTlZmbqTQrm7SwuomQXEaKxikPDMQrHHlnIOfX1GKpgMdhsJPEYeon4cm1qj0W6/8AhEJKN0+D70zreb/wL6yjgvWUkSIAdwCk4zkke6D2Y5xUZjgrYHxsLXc6KfD6b/Lq+wnH2bxexpez+FX1HVkdQytI4KsAQR4suQQeCKz55OUMBhJRdmkrNc+7Emp7sTS9ktsn2W6mESPNGcxsVBYHYcAMRkZPpWz6TVJes0aWpqEveV9n7S5XUtXb1JGh0VayS2shGmRXhd23TSTIGyQOBvBYHnOQeSa2s3rU6WIiniXSslaKi2vts+1iajs/esXz2babc21oYbtNhVzsG5W904P5pOPezxXmPSDE4bE4lVcO73W+zW6+KXQw1WnK6NL2wXMiWGI8gPIquQfzcMcfIkCtn0VpwnjW5cpNr47foTQXtHjqPpuxTSZGSKIbYQyShRuJwCh34ydxwO/OatgMyx080jGUnvJpx6JdduNl+QhOesq/UK+JoNtPMimbcqCQgFygMu0bu+Mc4zXZwT8POqtKm3os3bpd6bu3FzLDaq0uDp3TNlHFbReFGibo4y21QNx2jk4HJ+JrxmY1qlTET1ybtKSV3e274ua0m29ymdaxCbWbGGcZgK5wezNl8gj5qg+Oa9FlE3RymvVpe/f52sv3Zmpu1Ntcmj1npsEGr6d4EaR7pIiyoABxKoBwOAf7K2cqxNavlWJ8WTlZSs3u/dfUtTk3CVzf1P8Ayltv80f+XPWrh/8Ad6r/ANX/ALRKR/tP4m2kqadqlyWIWK5hM4zwN8e4uPn94/WsThLMctpJbypyUX8HZL9ERvOC8jS0iwKaJeTv/jLlJZmPwYHaP3n/AEjWfF4hTzijRj7tNxiv1/b5Eyf+Il2MejaIb3p+KJZBGwZ2BY4UkSScN8OfxwatisasHnk6ji5KyW3O8Y7otKWmq2eP8KS2kltHq9jAyAhIplCnbjb72Mntweyn4Vk9WpYuFWpl1eSb3lF389un6jSmnoZs61/lJaf5r/2z1r4T/d+t/wBX6wKx/tP4mv0RZx3moag97GssiOAqyAMFG6QHCnjgKo+H1rNnNaphMDh4YaTjFrdrbomt/O7Zao3GMbGbTIVtuoGhtFCxPFmVF4VfdJBwOB723j+lWPEzlicjVXEO8k/Zb5e9ufhf6EN3p3ZpeyrR4J/tjTwpIQ4Ub1DYB3ZxnsfiK2PSXG16HgqlNx2vs7cWJqyatY3vYi5+z3AzwJAQPmvP7hWr6XpePTfk/wAyMR7x0ivIGuKAUAoBQEJo/TiW813KHLfaWDMpAwuN/A/2/wBVdLFZlOvSo07W8NWT78fsXcrpLsYNM6Rigs5rRGO2bxMtgZG8Y/UMfhWXE5xUr4uGJkt4Wsumzv8AcObbuzKOl4jYCxkLPGFA3dm4OQfmDVP6rVWNeMgkpN8cri1gptS1EC3sxhaIxvc3D4AEe5siMZBO1e2SBj69q6i9KKyqKcacV3ty9ur+5fxne6RLap0gk8lm5lYG127QAPe2lDz6fd/XWhhs4nQhWgop+Je/le/7lIzaTXcdT9HR3ssc3iywyoNoeMgHHP1B5PIPmaZdnNTB0pUdClF72ZMajirH38kU+2QXZmcvDGIwDg7sK65Y+p3Zo84l6pUwygkptv4Xadku2w1uzRTZNKS61+7jdnX+TDK6NtZGCQYZSPPk/jXoI4ueFySjUik97NNXTV5bMy6rUkXTpjpGKyd5Q7zTP96WQ5bHoPnxn1xXncxzirjYxp2UYLhR4/nYxTqOWxq6V0PHBbXNuJnYXA5YgZXgjj8azYnPZ18RSruCTp8LuHUbafY2rbo+AWAsZCZIxuIY4DAlmYEY7EZrDUzmu8a8ZC0ZO23K2SVvnYeI9WojrD2dQpIjzTzzrGcxxyNlVxjHHpwOBgVuVvSStOEo06cYOXLS3f8APmWdV22Rta/0RFdXAuVllgmwAzRNgsAMfMHHGfTFYMDnlXDUPAlCM49FLp/pfciNVpWPWkdFQ2t0LmF3zsKMrc7s8s5Y8lieTUYvPKuKw3gVIrm6a2t2SXZLYiVRyVmY26HjF4buKeaIs+90QgKxzk547E8kHPc1aOe1PVVhpwjKysm+Vtb6onxXps0beg9LJa3FzOJGc3DFmUgYGWZsD1HvYrXxuazxVClRcbeGkk15JL9CsptpLsRM/s3h3Mbe4uLdH+/HG/un4fL55rfh6S1tKVWnCclw2t/58LF/GfVImPyUgWyeyhzHG4ILd2JJGWJPc1z/AOrV5YyOLqbyXThfAo5ty1M8R9KIunfYPEbZgjfgZ5cv27eeKtLNpvH+u6Vft093SS5ty1EjoGli0t44FYsEBAJ7nJJ8vnWpjsU8VXlWas5dPlYrJ3dzcuYt6MucblIz8xitenPRNS7NMgrekdDwQ2clm7NLHI5ck4BBwgGMem0HNdjE57Xq4uOKglGUVbuuW/1Luo3LUaEPs2hygmubmaJCCsTv7ox5Yx2+WK2p+k1azdOnCMnzJLf+fG5bxn0RdwMcCvNt33ZhK91X0lHfmJ2kkikiPuOhGe4P6iMgjGK62WZvUwKlFRUoy5T/AJ9TJCo4mvN0WrzWkrTyM1sFALYJfDbssfWssc7lGlWpKmkql+NrXVtkPE2a7mzqvSyT3sF2ZGVoQAFAGDgseT386wYbNZUMJUwqimp33+KS/QhTai4mDX+iormb7QkstvNjBeJsbvn55xxwRWbBZ5Vw1HwJRjOHaXQmNRpW5N3pvpxLINiWaVn+80rk/gOw+ff41r5hmc8Y1eMYpcKKt9/4iJT1Ey6gggjIIwQfOubFuLuuSpSZvZtDubwbi4hic+/Ej+6fh8vnmvSQ9Jq2leLThKS4k1v/AD4WMvjPqkSWraTFaaVcwwLtRYJfmTsbJJ8ya08Ni6uLzKlVqu7c4/mtkVUnKabKd0X0bHeafG/jzRbmcSLG3uyAMcblPGQOM16DNs6qYPHShojKyWm63V10ZlqVHGbLB17p0dtossMK7UTwgB/rY8k+pJ5JrlZLiamJzeFWq7t6v8rKU5N1E2Rmg9Bw3VnbO006RsiM8Sv7jN5tg9ifP/pW7jc/rYbFVYKEW02lJrdLt5lnVaky5av01bXNutvJHiNMbNvBTAwCp+XrXnsLmmJw1d14SvJ836/ExRm07kHZezuFZEee4uLhYzlEkfKrjtx/04FdKt6R1pQcaVOMHLlxW/8APqXdV9EkSfUvSUN6ySFnimThZIzhgPStPL84rYOMoJKUXypcFYzcTH070dFaSmdpZZ5yNviStkgfD+8mr4/OquKpKioxhDtESqNqxl0DpdLS4uZ1kZjcMWIIGFyzNxj+tWPHZpPFUKVGUUlBWv32S/QiU20l2NPR+h47W5M8E8yoWLeDkbCTnuAOQM8enrWxis+qYrD+DVpxbtbV1/nctKq5KzRr3fs8iMjvb3Nxbhzl0ifCn1wP7c1mpekdVQUa1OE2uHJb/wA+hPiu26uWTRNKS1hWKNnYD852LMfqf3DArj4zGTxVV1ZpLySsv58THKV3cy6pp0dzE0MyhkYYI/cQfIg+dY8NiamGqqrSdmhFtO6Kins0h4R7m5eAHIhL+78uB2+QB+Nd9+k9beUacFN/8VtzJ4z5srk31J0xHeWy224xIpUjYBwFBAGD5c1zMvzSphMQ8RbVJp3v5u9ykZuLuS9lb+HGkYOQiqufXaAM/qrQrVPEqSn3bf1dypE9UdLw36qJCyOhykiHDL/dwPwrfy3Na2Bk3CzT5T4ZaE3Hgh4vZ3EJYJjcTPLFIshdzuL7SpVTnso2/rNdCfpHVlTqUlTioyi0ktkrp3fx3+xfxXaxK3HS6PqEd8ZGDou0JgYPuuvfv+d+qtGnmk4YGWD0qzd79eU/0KKb06T51h0nFqKRrIzIYySGUDOCORz5HA/AVOVZtUy+UnBJqXR+XUmFRw4JHUNKWW1e2B2I0fhjH5oxgY+QrUoYuVPErEPdp6vi+Sqe9yHj6JtzYpZSlnRCzK/AYEsxyPL84it955XWNeLgkm0k1yrJJfoW8R6tRq2Hs+iSVJJ7i4uPDOY1lfKqR24//K2K/pFVnTlTpU4w1cuK3JdV2slYkrvpdJNQivjIwaNdoTAweHHfv+d+qtKlmk6eBlg1FWk7369P2KqbUdJq670PDcTG4jllt5j954mxu7d/jgeRHxzWfBZ7Ww9LwJxjOHRS6Fo1Glbk3OmulYbHe0Zd5X+/JIcsf7s1r5jm1bG2jOyiuEuCJzcjz0n0umniXZIz+KwY7gBjGe2PnU5pmssfo1RS0q2xEpuRo6R0LHb2txbLM7LOOWIGV4xxWzis+qV8TSxDgk4dO5Mqjk0ya6b0dbK2jt0YuE3YY9zuZm8vnXOzDGSxmIlXkrN22+CS/QrKWp3JOtIqKAUAoBQCgFAKAUAoBQGMW6Bi4Rdx7tgZ/HvV3Um46bu3boSZKoQKAUAoBQCgFAKAUAoBQCgFAKAUAoBQCgFAKAUAoBQHx1BBBAIPBB86lNp3QPMUSoMIoUegGB+qplOU3eTu/MH2WJWGGUMD5EZH4GkZSi7xdmBGgUAKAAOwHYVEpOTu3uD1UAUAoBQCgFAKAUAoD1GMms+GhGdVRlxv+TIfBXeousre0kMWxpJQASFOAuewJPn8ADXoMJlNLEycYrjnd/udPA5TiMXHWmlHuzDoHXEFw4jkQwsfuktlSfTPGD862cT6PwpR1JXXxf7mTG5LiMNHWnqXkW7wxXN9Rofh+7/c4upld13q61tWMZJkkHdE5x8Cc4B+HetrDZNDEO0Y/d/udPB5XicUtUVaPdmtoXW1vcyiIo8bNwu45BPpkdjWxifR+NGOu118X+5lxmTYjDQ8S6a62LX4Y9K5vqND8P3f7nH1MeEPSnqND8P3f7jUx4Q9Keo0Pw/d/uNTBjHpUSwdBK+n7v8AcamVzUdYYHCAD9f91eNxOYuU3GlFRS+b++xz8ZjpU3pgfNN1pi4WQAgnGRxj8Ky4DHXqKFZXT+T+xiw+YynJRkWTwx6V671Kh+H7v9zq6mPCHpT1Gh+H7v8Acama9cEyCgFAKAUAoBQCgFAKAxy3CJ991XPqQP31KTfAPC3sZIAkQk8Abh/bU6X2BnqoFAKAUAoBQCgPCyqSVDAsO4zyPmKmwPdQBQCgPEkqr95gvzIH76lK4PYNQBQCgFAeElUkgMCR3AI4+dTZg91AFAKA+OwAySAPU1ICOCMggg+YoD7UAUAoBQHx2AGSQB6mpARwRkEEHzFAfagCgFAeJJVXG5gM9skDNTa4PdQBQCgFAeBMpO0MNw8sjP4VNmD3UA9xdxW1gv78fn+TIlwVDrzpbxQ08K/ymQXx54GP3V67LsQqE35nbybM/Bl4VR7dDmLIQcEYIr1lNxqK64PaJqS7otcHXtwtqYcZlxtWYnkD1Ixyw8j/APTx6+TKdS8HZHAn6P0pYjxE/Z6r+dCp/Mkk8knuT5kn1rr0cPClBQgtjvxSirLguns96baSVbmQERocp/Tb1/qj9dcnNcZGMfBjy+Tzme5lGMHh4cvnyOpV5s8cKA8u4AySAPjWOpVhTWqbSXmDQuNVhwV8TuMcA1yq+bYOcHDXz2ME8RSWzkU26dgxC4dfXtXi3CCb3+Z5vE1Kqm1BKSN7Q5YlbfPwQfdUAn6k10sunhKU/ErNtrhWNnATpx9uts+iLB+UEH84/wCya9F/XcJ3f0Ot6/Q/EbFrqkUhwrc+h4/fWzh8zw1d6YS389jNTxFKo7RZ6rjG4KAUAoBQCgFAKAUAoDkPtmW1OoaZ9vJFtibxCN3b3cfcBbvjtXSwWvw56OdisuT50xYdNSXcAsndrgOHiH/eB7ye+PvqF4255pVli1B6+PkFpLtq3WS2d54F4gihaJpYp9+Q+wAyIV2jDAcjk549cVqwoOcNUd3fdE3MuidTST2DXr2rqpDPFGh3vIg+4cbRhm8hzxg5qJ0VGpoT+IvsRH5eXEM0C3+mvbQ3DiOOTxkc7m+6GReVrJ6tFxbhK7XkLmbU+uJY9RksILJp5FiEilZFXJO3ht4CqoBPvbj5DHNRHDp01Ucrbi+9iPtfaXNNBK8GmSvLblhcoZUVYtud2HP3zweFXy+VXeEipJOez48yNRt657R0h0221CGAypcSLHsLbSuRJu7K2SGQjHnVaeFcqjpt2sTq2uZPy6liuYY72wltobhxHBKZEfLH7odUJ2ZJHcn49jiPVk4twldrlC5GdNyhOodXZjhVihJPoAkRJrJUV8NBeb/Mhcs2v+0OYxm7TTJmsACfH8SMMVBILiEndt88+mar6rG+lzWrt/qTqLFqeuyKtrJZ2xuY53Tcytjw0bB8Q+6cgA9uKwxpq8lJ2sTcnawgoXUHQMV1dT3Wp3DPbhB4UYYosIUe8xOefXPxPfityniXCKhTW/XzIa7j2MPKbB97s8InkFuz5yYwcAnPxzTG28Tbm2/xEeCd6w6jbT0imaHfAZFSZ92DEGICvtwdy5ODyPLvWGjS8RtX36eYbseNA6p+23VxHbxhraDCm43/AHpPNFXbyAO7Z9OOampR8OCcnu+gTuSmvWck9tLFDKYZHUqsgGSue5GCOcZ86x05KMk2rks5Fa6LBZ6rZW2mTSG8jYfbSzMFZNql87sAkg8Bc9x5iuk6kp0pSqLboUtvsdrY8GuUXOdfl1qv6Al/33/xVverUf8Amfb/AFK3fYuPTOpTXNuJLm2a2kJYGJm3EAHg5wO/yrVqwjGVou5ZHOPabq9s+pLbajM6WUMHiNGhYGWRyQq+7yQBz5Y555rewsJKnqgvab+hV87li9lENoIZm0+6klt2fiKTOYDj7vPPI+hxWDFuepKas+/cmPkXqtQkUAoBQHI/abq9s+pLbajM6WUMHiNGhYGaRyQq+7yQBz5Y555rpYWElT1QXtN/Qq+dyxeyiG0EMzafdSS27PxDJnMBx93nnkfQ4rBi3O6U1Z9+5MfIs3UXUNtYRCW8l8ONnCA7Wb3iGIGEUnsp5+FYKdKdR2iiW7FDtfaVZLfSzPqwa0ZAI7f7NMCjYjy27wsns/H9L4VuPCT8NJQ373X7ldSudD0XVobyBLi2ffE+drYYZ2sVPDAHuCORWlOEoS0y5LHOfaF01ao9xfatdSMjAJaxpvHhMFbAG0kEnAOTgfezW7h6s2lCkviVa6stnszW4Gl232tt0mzOc5O3J8ME577cVr4rT4r0krg99X69d2hiFpp73m8NuKvt2Y24z7pznJ/Coo0oTvqlYNkXofV2ozXEcc+jyQRscNKZchBg848MfLv51kqUKUYtqdxd9i26tBJJBKkMnhSMjKsmM7CRgNj1HetaDSkm1sScc6v6Lh0y3tpIJ5DqjzRhH8RszMWG73f5vI/UCTmunRxEqsmmvYt9CjVjtkWdo3fewM/PzrlsuZYu4rZwX9+Pz/JkS4Niu+YjlPtIgt0nAiP8qRl1Xsvpn0z6V3Moq1XU0rjqe0yCrXnTer3Vw2U+vSpHoiX6VtYZbqNLlsIT59mPkpPoa0swqVKdFyprc5ua1a1LDuVJb/l5nbIowoCqAABgAdhXjG23dnzyUnJ3Z7qCBQEJ1C33R5HzryPpLr1Q7GDETtDT3K+0JrzKZxZUX3MEjBe5Aq6TZrTcYe8zF4q+RFW0sweLTeyaPeKWZdIktH0x5HVhwoOSf+grq5Zl9atUU7Wiupv4LCzlNT6Is9dE9KKAUAoBQCgFAKAUAoDl/tVjddQ06cWct3FEJTIiRlwc7QAeCPjz6V0MI14c46rN2Ky5Mmi9VRtcQqmgXELNIqiU24UR7iFLFgnAAJJPpmonRel3qJ/MJ+R6680afWrg2aK0Nvbgu0zxkb5SpCKhI5Qc7iP7KihUjQjre7fTyDVzJJqmpyaRLHDA8WoQFYmwhAcKcGSIkbWyo8u3PwooUlWTbvF/zcb2KhqunPP9initNUYx3MTTSXZZj3BbbGGOACMlgoArYhNR1Rbjw7W/cgu1hZSjqa4mMTiI2YUSbTsJ3Q+6GxjPB4z5GtaUl6slfe/7lupHdIadMkGuh4ZFMk1yYwUYFwVk2lcj3gfLFXqzi5U7PoiF1KrrtrLD01paSRskq3v3HBUgl7srkEZGcj6Gs8GpYmbT2t+xD4LX1Q9xq81parY3EAhuElnllUBAEDZEbBiHzk4I+HbnGvS00YynqTurKxL3PVvoUs2ra0rJIkdxbpGkhUhSTEina2MEg+npR1FGjTfVP9RbdlW0npq1hiW3vtGv5bpcqzQs5ik5OGDCUKAR5Y/fWxOrOT1QqJLz5/Ii3kdRkvhp8FnDBZzsjskQRcsYQccuQW91c8nPl3rn6fElJuS/ctwWWsBJyL2j6xcTXotnsbyWwiwXEMb/AMu+AQCwXBjBOMDuQfhXSw0IxhqUkpPv0/1Ktl96L1n7VAT9jltFjIRY5V2nAAwVGB7vOPpWnXp6Je9clM0faHNPLEtjaxM0l1mNpChMcUf/AKjM2NoOMgD1+lXw6inrk+Pqw+xHez2yn0yaTTJUZ4OZbe4VDtIOSySEDCuMcZPP4VfESjVSqrnqgtti4a79o+zy/Y9nj7cx7x7pI8j8+1a1PTqWrglnLNVuNQ1f7HbNYTW00EySy3LDCjaGDFDjnOc4GeQK6EFSo6pak01siu7OwsMg1zSxzr/syn/Teof7xv463fW4/wDLiV0+ZcemdIa0txC9xLcEEnxJSSxyexJJ4FatWanK6VvgWRUer7Ka01SLVIbRrpPBMMiR8yIckq6jHPHu8fH1rZoyjOk6Tdt7+RV83Mns002f7RfX00DWy3LoY4W7gKOWIHYkn55zUYmcdMYJ3t1JXcv9aZIoBQCgOedYWU1pqkWqQ2jXSeCYZEj5kQ5JV1GOePd4+NbtGUZ0nSbtvcq+bmT2a6bP9ovr6aBrZbl0McLdwFHLEDsST885qMTOOmME726kruXi8so5lCzRpIoOQHUMM8jOCO+CefjWrGTjwySs2vS7C/maSCxNiUAiQQp4gfEeSx8PG3Ik/OPdfpndZeGkm9XXsRbctFtbpGoSNFRB2VQABk5OAOO5JrXbbd2SUXXeo9Rs7uZJLF7y1kA8AwrkqedyycH1wSeMAeprbp0qU4JqVn1uQ20b/sr0WezsdlyNjvI8ojz/AIoPjCcfU4+NUxdSM6l4iK2Nzq/peS+MRjvri12BsiFiN+7bjdgjtjj5mq0ayp3vFP4hq5F6H0DNb3EczarezBDkxyOxVuCMEbvjWSeJjKLWhIWLbq14YIJZQjSFEZgiAlmIHCgDzJ4rWhHVJIk410/1FOlw97faTfz3bEhCIm2RJ5LGpXj4nv8Aic9OpSi46ITSX5/EomduifcoOMZAOD5Z8q5bLmWLuK2cF/fj8/yZEuCr9c9W/ZR4EBBnYZJ8o1Pmf6R8h9fn6fCYaWJqaI/N9jq5TlbxT8SfuL7+RypiSSSSSTkknJJ8yT617ShQhQgoQWx7iCjGKjFWSN600a4ljMkcLMgz7wxjjv3rFWxtKlLQ3ua1TH0Kc/DnJJmi6kHBGD6GtmEozjdGy5KSuuDoPQ3WRyttdN6COQ/qVj+4153M8s03q0uOqPJZtlOm9aituq/VHRK4J5oUB5dAwwQCPjVJ04zVpK6IaT5MH2GP+Yv4Vg9Rw6/4EU8GHZEVrkEQXaI13H4dq87nkqFBKnCCUma2JoUnBrSrla8IDsBXmtTZwPBjF7ItHT+2SM7o1ypxnaOf769jkk4V6L1xV1tex3cGozp3cVcmlUDsMV30klZG8klwateXM4oBQCgFAKAUAoBQCgK3rPTU88zSR6ldQKcYjj2bRgAHGVJ5xn61nhWjFWcUyLGl+Rtz+mL39n/BV/WIfgQt5j8jbn9MXv7P+CnrEPwIW8x+Rtz+mL39n/BT1iH4ELeY/I25/TF7+z/gp6xD8CFvMfkbc/pi9/Z/wU9Yh+BC3mPyNuf0xe/s/wCCnrEPwIW8zR1b2bPdKqXOqXciq4dQ3h8MAQG+73wT+NWhi1B3jBEaTe/I25/TF7+z/gqvrEPwImw/I25/TF7+z/gp6xD8CFvMfkbc/pi9/Z/wU9Yh+BC3mWTRrF4IVjknknYZzJJjcckkZwAOO30rBOSk7pWJN2qAUAoBQCgFAKAUAoBQCgFAKAUAoBQCgFAKAUAoBQCgFAKAUAoBQHuLuK2sF/fj8/yZEuDn3W/Sj+LJcR7n8RgSAM7fdUY+XGfrXtMoxEKEpJ9T0mUZnFU1Rm0rcEf090a07gy7lj7ngjPwBrq4rNI04+xybGNzaNKLUOTqltbrGgRFCqBgAV5eU5SlqlyeQnOU5OUnuUbrbpLdmaBST3ZR+8V1svzB03plwejynNtP+FVfwZUtH6WnuXCqNoz7zHIwPX512cRmNKFNs7OLzOjRg+vY7TGuAB3wAK8e3d3PBN3dz1UECgFAR2p6d4uCpww/XXDzXKPW2pwdpfYw1aWtbckfDoLE/wAoQB8K5eG9Hamr/Flt5GqsG5P2rE5bW6xqFQYFepw+Gp4eGimrI3oQUFZGWs5Y1K8sZhQCgFAKAUAoBQCgFAKAUAoBQCgFAKAUAoBQCgFAKAUAoBQCgFAKAUAoBQCgFAKAUAoBQCgFAKAUAoBQCgFAKAUAoBQCpTa4B9zVtcu7AzTXLuwM01y7sDNNcu7B8FPEn3YPuaa5d2BmmuXdgZprl3YGaa5d2BmmuXdgZprl3YGaa5d2BmmuXdg+VQCgFAKAUAoBQCgFAKAUAoBQCgFAKAUAoBQCgFAKAUAoBQCgFAKAUAoBQCgFAKAUAoBQCgFAKAUAoBQCgFAKAUAoBQCgFAKAUAoBQCgFAKAUAoBQCgFAKAUAoBQCgFAKAUAoBQCgFAKAUAoBQCgFAKAUAoBQCgFAKAUAoBQCgFAKAUAoBQCgFAKAUAoBQCgFAKAUAoBQCgFAKAUAoBQCgFAKAUAoBQCgFAKAUAoBQCgFAKAUAoD/2Q=="/>
          <p:cNvSpPr>
            <a:spLocks noChangeAspect="1" noChangeArrowheads="1"/>
          </p:cNvSpPr>
          <p:nvPr/>
        </p:nvSpPr>
        <p:spPr bwMode="auto">
          <a:xfrm>
            <a:off x="1587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5029200" y="2895600"/>
            <a:ext cx="2209800" cy="27743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http://wps.pearsoned.com.au/wps/media/objects/6203/6352276/_images_/NSM8_c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442" y="885728"/>
            <a:ext cx="7976958" cy="3170841"/>
          </a:xfrm>
          <a:prstGeom prst="rect">
            <a:avLst/>
          </a:prstGeom>
          <a:ln w="381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62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-7441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Vocabulary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762001"/>
            <a:ext cx="8534400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600" b="1" u="sng" dirty="0"/>
              <a:t>Ratio</a:t>
            </a:r>
            <a:r>
              <a:rPr lang="en-US" sz="3600" b="1" dirty="0"/>
              <a:t>: </a:t>
            </a:r>
            <a:r>
              <a:rPr lang="en-US" sz="3600" dirty="0"/>
              <a:t>is when we compare 2 different groups (or numbers) using division symbols.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3635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984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writing ratios it is very important that the </a:t>
            </a:r>
            <a:r>
              <a:rPr lang="en-US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53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item is listed First too!</a:t>
            </a:r>
            <a:endParaRPr lang="en-US" sz="53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2286001"/>
            <a:ext cx="4038600" cy="38401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itchFamily="2" charset="0"/>
              </a:rPr>
              <a:t>RIGHT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CENA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86001"/>
            <a:ext cx="4038600" cy="3840163"/>
          </a:xfrm>
          <a:solidFill>
            <a:srgbClr val="FFFF66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latin typeface="AR CENA" pitchFamily="2" charset="0"/>
              </a:rPr>
              <a:t>WRONG</a:t>
            </a:r>
            <a:endParaRPr lang="en-US" sz="4400" dirty="0">
              <a:latin typeface="AR CENA" pitchFamily="2" charset="0"/>
            </a:endParaRPr>
          </a:p>
        </p:txBody>
      </p:sp>
      <p:sp>
        <p:nvSpPr>
          <p:cNvPr id="5" name="Moon 4"/>
          <p:cNvSpPr/>
          <p:nvPr/>
        </p:nvSpPr>
        <p:spPr>
          <a:xfrm>
            <a:off x="2209800" y="2971800"/>
            <a:ext cx="457200" cy="685800"/>
          </a:xfrm>
          <a:prstGeom prst="mo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oon 5"/>
          <p:cNvSpPr/>
          <p:nvPr/>
        </p:nvSpPr>
        <p:spPr>
          <a:xfrm>
            <a:off x="2590800" y="2971800"/>
            <a:ext cx="457200" cy="685800"/>
          </a:xfrm>
          <a:prstGeom prst="mo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oon 6"/>
          <p:cNvSpPr/>
          <p:nvPr/>
        </p:nvSpPr>
        <p:spPr>
          <a:xfrm>
            <a:off x="3886200" y="2993978"/>
            <a:ext cx="457200" cy="685800"/>
          </a:xfrm>
          <a:prstGeom prst="mo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oon 7"/>
          <p:cNvSpPr/>
          <p:nvPr/>
        </p:nvSpPr>
        <p:spPr>
          <a:xfrm>
            <a:off x="3505200" y="2971800"/>
            <a:ext cx="457200" cy="685800"/>
          </a:xfrm>
          <a:prstGeom prst="mo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oon 8"/>
          <p:cNvSpPr/>
          <p:nvPr/>
        </p:nvSpPr>
        <p:spPr>
          <a:xfrm>
            <a:off x="5181600" y="2993978"/>
            <a:ext cx="457200" cy="685800"/>
          </a:xfrm>
          <a:prstGeom prst="mo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oon 9"/>
          <p:cNvSpPr/>
          <p:nvPr/>
        </p:nvSpPr>
        <p:spPr>
          <a:xfrm>
            <a:off x="4800600" y="2971800"/>
            <a:ext cx="457200" cy="685800"/>
          </a:xfrm>
          <a:prstGeom prst="mo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2971800" y="3048000"/>
            <a:ext cx="457200" cy="457200"/>
          </a:xfrm>
          <a:prstGeom prst="star5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4267200" y="3086100"/>
            <a:ext cx="457200" cy="457200"/>
          </a:xfrm>
          <a:prstGeom prst="star5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19400" y="3962400"/>
            <a:ext cx="2286000" cy="1736646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/>
              <a:t>6:2</a:t>
            </a:r>
            <a:endParaRPr lang="en-US" sz="9600" b="1" dirty="0"/>
          </a:p>
        </p:txBody>
      </p:sp>
      <p:sp>
        <p:nvSpPr>
          <p:cNvPr id="15" name="Moon 14"/>
          <p:cNvSpPr/>
          <p:nvPr/>
        </p:nvSpPr>
        <p:spPr>
          <a:xfrm>
            <a:off x="6477000" y="2971800"/>
            <a:ext cx="457200" cy="685800"/>
          </a:xfrm>
          <a:prstGeom prst="mo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oon 15"/>
          <p:cNvSpPr/>
          <p:nvPr/>
        </p:nvSpPr>
        <p:spPr>
          <a:xfrm>
            <a:off x="6858000" y="2971800"/>
            <a:ext cx="457200" cy="685800"/>
          </a:xfrm>
          <a:prstGeom prst="mo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oon 16"/>
          <p:cNvSpPr/>
          <p:nvPr/>
        </p:nvSpPr>
        <p:spPr>
          <a:xfrm>
            <a:off x="8153400" y="2993978"/>
            <a:ext cx="457200" cy="685800"/>
          </a:xfrm>
          <a:prstGeom prst="mo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oon 17"/>
          <p:cNvSpPr/>
          <p:nvPr/>
        </p:nvSpPr>
        <p:spPr>
          <a:xfrm>
            <a:off x="7772400" y="2971800"/>
            <a:ext cx="457200" cy="685800"/>
          </a:xfrm>
          <a:prstGeom prst="mo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oon 18"/>
          <p:cNvSpPr/>
          <p:nvPr/>
        </p:nvSpPr>
        <p:spPr>
          <a:xfrm>
            <a:off x="9448800" y="2993978"/>
            <a:ext cx="457200" cy="685800"/>
          </a:xfrm>
          <a:prstGeom prst="mo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oon 19"/>
          <p:cNvSpPr/>
          <p:nvPr/>
        </p:nvSpPr>
        <p:spPr>
          <a:xfrm>
            <a:off x="9067800" y="2971800"/>
            <a:ext cx="457200" cy="685800"/>
          </a:xfrm>
          <a:prstGeom prst="mo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7239000" y="3048000"/>
            <a:ext cx="457200" cy="457200"/>
          </a:xfrm>
          <a:prstGeom prst="star5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8534400" y="3086100"/>
            <a:ext cx="457200" cy="457200"/>
          </a:xfrm>
          <a:prstGeom prst="star5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162800" y="3962400"/>
            <a:ext cx="2286000" cy="1736646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/>
              <a:t>2:6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371524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"/>
                            </p:stCondLst>
                            <p:childTnLst>
                              <p:par>
                                <p:cTn id="12" presetID="38" presetClass="exit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5854890" y="3124200"/>
            <a:ext cx="609600" cy="6096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854890" y="1524000"/>
            <a:ext cx="609600" cy="60960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867400" y="700585"/>
            <a:ext cx="609600" cy="6096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209800" y="3200400"/>
            <a:ext cx="609600" cy="609600"/>
          </a:xfrm>
          <a:prstGeom prst="ellipse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867400" y="2362200"/>
            <a:ext cx="609600" cy="609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190466" y="2362200"/>
            <a:ext cx="609600" cy="6096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209800" y="1541060"/>
            <a:ext cx="609600" cy="609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09800" y="685800"/>
            <a:ext cx="609600" cy="609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52600" y="2276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At Orion Junior High band has: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493216"/>
            <a:ext cx="7772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/>
              <a:t>1 	Harp		6	Horns		</a:t>
            </a:r>
          </a:p>
          <a:p>
            <a:pPr marL="914400" indent="-914400">
              <a:lnSpc>
                <a:spcPct val="150000"/>
              </a:lnSpc>
              <a:buAutoNum type="arabicPlain" startAt="5"/>
            </a:pPr>
            <a:r>
              <a:rPr lang="en-US" sz="3600" b="1" dirty="0"/>
              <a:t>Flutes		2 	Trombones</a:t>
            </a:r>
          </a:p>
          <a:p>
            <a:pPr marL="914400" indent="-914400">
              <a:lnSpc>
                <a:spcPct val="150000"/>
              </a:lnSpc>
              <a:buAutoNum type="arabicPlain" startAt="8"/>
            </a:pPr>
            <a:r>
              <a:rPr lang="en-US" sz="3600" b="1" dirty="0"/>
              <a:t>Reeds		5	Drums</a:t>
            </a:r>
          </a:p>
          <a:p>
            <a:pPr>
              <a:lnSpc>
                <a:spcPct val="150000"/>
              </a:lnSpc>
            </a:pPr>
            <a:r>
              <a:rPr lang="en-US" sz="3600" b="1" dirty="0"/>
              <a:t>4	Clarinets		9	Basses</a:t>
            </a:r>
          </a:p>
          <a:p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3887392"/>
            <a:ext cx="8534400" cy="289440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The Ratio of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Flutes</a:t>
            </a:r>
            <a:r>
              <a:rPr lang="en-US" sz="3200" b="1" dirty="0"/>
              <a:t> to </a:t>
            </a:r>
            <a:r>
              <a:rPr lang="en-US" sz="32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Clarinets</a:t>
            </a:r>
            <a:r>
              <a:rPr lang="en-US" sz="3200" b="1" dirty="0"/>
              <a:t> is:</a:t>
            </a:r>
          </a:p>
          <a:p>
            <a:r>
              <a:rPr lang="en-US" sz="6600" b="1" dirty="0"/>
              <a:t>	</a:t>
            </a:r>
            <a:r>
              <a:rPr lang="en-US" sz="6600" b="1" u="sng" dirty="0"/>
              <a:t>5</a:t>
            </a:r>
            <a:r>
              <a:rPr lang="en-US" sz="6600" b="1" dirty="0"/>
              <a:t>		5 to 4		5:4</a:t>
            </a:r>
            <a:endParaRPr lang="en-US" sz="6600" b="1" u="sng" dirty="0"/>
          </a:p>
          <a:p>
            <a:r>
              <a:rPr lang="en-US" sz="6600" b="1" dirty="0"/>
              <a:t>	4 </a:t>
            </a:r>
            <a:endParaRPr lang="en-US" sz="6600" b="1" dirty="0"/>
          </a:p>
        </p:txBody>
      </p:sp>
      <p:sp>
        <p:nvSpPr>
          <p:cNvPr id="8" name="Frame 7"/>
          <p:cNvSpPr/>
          <p:nvPr/>
        </p:nvSpPr>
        <p:spPr>
          <a:xfrm>
            <a:off x="2667000" y="4648200"/>
            <a:ext cx="1066800" cy="1905000"/>
          </a:xfrm>
          <a:prstGeom prst="frame">
            <a:avLst>
              <a:gd name="adj1" fmla="val 5943"/>
            </a:avLst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Frame 26"/>
          <p:cNvSpPr/>
          <p:nvPr/>
        </p:nvSpPr>
        <p:spPr>
          <a:xfrm rot="16200000">
            <a:off x="5321205" y="3822795"/>
            <a:ext cx="952500" cy="2603310"/>
          </a:xfrm>
          <a:prstGeom prst="frame">
            <a:avLst>
              <a:gd name="adj1" fmla="val 5943"/>
            </a:avLst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Frame 29"/>
          <p:cNvSpPr/>
          <p:nvPr/>
        </p:nvSpPr>
        <p:spPr>
          <a:xfrm rot="16200000">
            <a:off x="8563686" y="4161714"/>
            <a:ext cx="952500" cy="1925472"/>
          </a:xfrm>
          <a:prstGeom prst="frame">
            <a:avLst>
              <a:gd name="adj1" fmla="val 5943"/>
            </a:avLst>
          </a:prstGeom>
          <a:solidFill>
            <a:srgbClr val="FFFF66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69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27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5854890" y="3124200"/>
            <a:ext cx="609600" cy="6096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854890" y="1524000"/>
            <a:ext cx="609600" cy="60960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867400" y="700585"/>
            <a:ext cx="609600" cy="6096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209800" y="3200400"/>
            <a:ext cx="609600" cy="609600"/>
          </a:xfrm>
          <a:prstGeom prst="ellipse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867400" y="2362200"/>
            <a:ext cx="609600" cy="609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190466" y="2362200"/>
            <a:ext cx="609600" cy="6096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209800" y="1541060"/>
            <a:ext cx="609600" cy="609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09800" y="685800"/>
            <a:ext cx="609600" cy="609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52600" y="2276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At Orion Junior High band has: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493216"/>
            <a:ext cx="7772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/>
              <a:t>1 	Harp		6	Horns		</a:t>
            </a:r>
          </a:p>
          <a:p>
            <a:pPr marL="914400" indent="-914400">
              <a:lnSpc>
                <a:spcPct val="150000"/>
              </a:lnSpc>
              <a:buAutoNum type="arabicPlain" startAt="5"/>
            </a:pPr>
            <a:r>
              <a:rPr lang="en-US" sz="3600" b="1" dirty="0"/>
              <a:t>Flutes		2 	Trombones</a:t>
            </a:r>
          </a:p>
          <a:p>
            <a:pPr marL="914400" indent="-914400">
              <a:lnSpc>
                <a:spcPct val="150000"/>
              </a:lnSpc>
              <a:buAutoNum type="arabicPlain" startAt="8"/>
            </a:pPr>
            <a:r>
              <a:rPr lang="en-US" sz="3600" b="1" dirty="0"/>
              <a:t>Reeds		5	Drums</a:t>
            </a:r>
          </a:p>
          <a:p>
            <a:pPr>
              <a:lnSpc>
                <a:spcPct val="150000"/>
              </a:lnSpc>
            </a:pPr>
            <a:r>
              <a:rPr lang="en-US" sz="3600" b="1" dirty="0"/>
              <a:t>4	Clarinets		9	Basses</a:t>
            </a:r>
          </a:p>
          <a:p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3887392"/>
            <a:ext cx="8534400" cy="289440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The Ratio of </a:t>
            </a:r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Reeds</a:t>
            </a:r>
            <a:r>
              <a:rPr lang="en-US" sz="3200" b="1" dirty="0"/>
              <a:t> to </a:t>
            </a:r>
            <a:r>
              <a:rPr 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Basses</a:t>
            </a:r>
            <a:r>
              <a:rPr lang="en-US" sz="3200" b="1" dirty="0"/>
              <a:t> is:</a:t>
            </a:r>
          </a:p>
          <a:p>
            <a:r>
              <a:rPr lang="en-US" sz="6600" b="1" dirty="0"/>
              <a:t>	</a:t>
            </a:r>
            <a:r>
              <a:rPr lang="en-US" sz="6600" b="1" u="sng" dirty="0"/>
              <a:t>8</a:t>
            </a:r>
            <a:r>
              <a:rPr lang="en-US" sz="6600" b="1" dirty="0"/>
              <a:t>		8 to 9		8:9</a:t>
            </a:r>
            <a:endParaRPr lang="en-US" sz="6600" b="1" u="sng" dirty="0"/>
          </a:p>
          <a:p>
            <a:r>
              <a:rPr lang="en-US" sz="6600" b="1" dirty="0"/>
              <a:t>	9 </a:t>
            </a:r>
            <a:endParaRPr lang="en-US" sz="6600" b="1" dirty="0"/>
          </a:p>
        </p:txBody>
      </p:sp>
      <p:sp>
        <p:nvSpPr>
          <p:cNvPr id="8" name="Frame 7"/>
          <p:cNvSpPr/>
          <p:nvPr/>
        </p:nvSpPr>
        <p:spPr>
          <a:xfrm>
            <a:off x="2667000" y="4648200"/>
            <a:ext cx="1066800" cy="1905000"/>
          </a:xfrm>
          <a:prstGeom prst="frame">
            <a:avLst>
              <a:gd name="adj1" fmla="val 5943"/>
            </a:avLst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Frame 26"/>
          <p:cNvSpPr/>
          <p:nvPr/>
        </p:nvSpPr>
        <p:spPr>
          <a:xfrm rot="16200000">
            <a:off x="5321205" y="3822795"/>
            <a:ext cx="952500" cy="2603310"/>
          </a:xfrm>
          <a:prstGeom prst="frame">
            <a:avLst>
              <a:gd name="adj1" fmla="val 5943"/>
            </a:avLst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Frame 29"/>
          <p:cNvSpPr/>
          <p:nvPr/>
        </p:nvSpPr>
        <p:spPr>
          <a:xfrm rot="16200000">
            <a:off x="8563686" y="4161714"/>
            <a:ext cx="952500" cy="1925472"/>
          </a:xfrm>
          <a:prstGeom prst="frame">
            <a:avLst>
              <a:gd name="adj1" fmla="val 5943"/>
            </a:avLst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90466" y="4495800"/>
            <a:ext cx="7867934" cy="2133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27" grpId="0" animBg="1"/>
      <p:bldP spid="30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5854890" y="3124200"/>
            <a:ext cx="609600" cy="6096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854890" y="1524000"/>
            <a:ext cx="609600" cy="60960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867400" y="700585"/>
            <a:ext cx="609600" cy="6096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209800" y="3200400"/>
            <a:ext cx="609600" cy="609600"/>
          </a:xfrm>
          <a:prstGeom prst="ellipse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867400" y="2362200"/>
            <a:ext cx="609600" cy="609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190466" y="2362200"/>
            <a:ext cx="609600" cy="6096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209800" y="1541060"/>
            <a:ext cx="609600" cy="609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09800" y="685800"/>
            <a:ext cx="609600" cy="609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52600" y="2276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At Orion Junior High band has: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493216"/>
            <a:ext cx="7772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/>
              <a:t>1 	Harp		6	Horns		</a:t>
            </a:r>
          </a:p>
          <a:p>
            <a:pPr marL="914400" indent="-914400">
              <a:lnSpc>
                <a:spcPct val="150000"/>
              </a:lnSpc>
              <a:buAutoNum type="arabicPlain" startAt="5"/>
            </a:pPr>
            <a:r>
              <a:rPr lang="en-US" sz="3600" b="1" dirty="0"/>
              <a:t>Flutes		2 	Trombones</a:t>
            </a:r>
          </a:p>
          <a:p>
            <a:pPr marL="914400" indent="-914400">
              <a:lnSpc>
                <a:spcPct val="150000"/>
              </a:lnSpc>
              <a:buAutoNum type="arabicPlain" startAt="8"/>
            </a:pPr>
            <a:r>
              <a:rPr lang="en-US" sz="3600" b="1" dirty="0"/>
              <a:t>Reeds		5	Drums</a:t>
            </a:r>
          </a:p>
          <a:p>
            <a:pPr>
              <a:lnSpc>
                <a:spcPct val="150000"/>
              </a:lnSpc>
            </a:pPr>
            <a:r>
              <a:rPr lang="en-US" sz="3600" b="1" dirty="0"/>
              <a:t>4	Clarinets		9	Basses</a:t>
            </a:r>
          </a:p>
          <a:p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3887392"/>
            <a:ext cx="8534400" cy="289440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The Ratio of 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Horns</a:t>
            </a:r>
            <a:r>
              <a:rPr lang="en-US" sz="3200" b="1" dirty="0"/>
              <a:t> to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Instruments</a:t>
            </a:r>
            <a:r>
              <a:rPr lang="en-US" sz="3200" b="1" i="1" dirty="0"/>
              <a:t> </a:t>
            </a:r>
            <a:r>
              <a:rPr lang="en-US" sz="3200" b="1" dirty="0"/>
              <a:t>is:</a:t>
            </a:r>
          </a:p>
          <a:p>
            <a:r>
              <a:rPr lang="en-US" sz="6600" b="1" dirty="0"/>
              <a:t>	</a:t>
            </a:r>
            <a:r>
              <a:rPr lang="en-US" sz="6600" b="1" dirty="0"/>
              <a:t>		   </a:t>
            </a:r>
            <a:r>
              <a:rPr lang="en-US" sz="4400" b="1" dirty="0"/>
              <a:t> to  </a:t>
            </a:r>
            <a:r>
              <a:rPr lang="en-US" sz="6600" b="1" dirty="0"/>
              <a:t>		       :</a:t>
            </a:r>
            <a:endParaRPr lang="en-US" sz="6600" b="1" u="sng" dirty="0"/>
          </a:p>
          <a:p>
            <a:r>
              <a:rPr lang="en-US" sz="6600" b="1" dirty="0"/>
              <a:t>	 </a:t>
            </a:r>
            <a:endParaRPr lang="en-US" sz="6600" b="1" dirty="0"/>
          </a:p>
        </p:txBody>
      </p:sp>
      <p:sp>
        <p:nvSpPr>
          <p:cNvPr id="8" name="Frame 7"/>
          <p:cNvSpPr/>
          <p:nvPr/>
        </p:nvSpPr>
        <p:spPr>
          <a:xfrm>
            <a:off x="2743200" y="4648200"/>
            <a:ext cx="1066800" cy="1905000"/>
          </a:xfrm>
          <a:prstGeom prst="frame">
            <a:avLst>
              <a:gd name="adj1" fmla="val 5943"/>
            </a:avLst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Frame 26"/>
          <p:cNvSpPr/>
          <p:nvPr/>
        </p:nvSpPr>
        <p:spPr>
          <a:xfrm rot="16200000">
            <a:off x="5321205" y="3822795"/>
            <a:ext cx="952500" cy="2603310"/>
          </a:xfrm>
          <a:prstGeom prst="frame">
            <a:avLst>
              <a:gd name="adj1" fmla="val 5943"/>
            </a:avLst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Frame 29"/>
          <p:cNvSpPr/>
          <p:nvPr/>
        </p:nvSpPr>
        <p:spPr>
          <a:xfrm rot="16200000">
            <a:off x="8449386" y="4047414"/>
            <a:ext cx="952500" cy="2154072"/>
          </a:xfrm>
          <a:prstGeom prst="frame">
            <a:avLst>
              <a:gd name="adj1" fmla="val 5943"/>
            </a:avLst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895600" y="5562600"/>
            <a:ext cx="685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39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27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5854890" y="3124200"/>
            <a:ext cx="609600" cy="6096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854890" y="1524000"/>
            <a:ext cx="609600" cy="60960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867400" y="700585"/>
            <a:ext cx="609600" cy="6096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209800" y="3200400"/>
            <a:ext cx="609600" cy="609600"/>
          </a:xfrm>
          <a:prstGeom prst="ellipse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867400" y="2362200"/>
            <a:ext cx="609600" cy="609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190466" y="2362200"/>
            <a:ext cx="609600" cy="6096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209800" y="1541060"/>
            <a:ext cx="609600" cy="609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09800" y="685800"/>
            <a:ext cx="609600" cy="609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52600" y="2276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At Orion Junior High band has: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493216"/>
            <a:ext cx="7772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/>
              <a:t>1 	Harp		6	Horns		</a:t>
            </a:r>
          </a:p>
          <a:p>
            <a:pPr marL="914400" indent="-914400">
              <a:lnSpc>
                <a:spcPct val="150000"/>
              </a:lnSpc>
              <a:buAutoNum type="arabicPlain" startAt="5"/>
            </a:pPr>
            <a:r>
              <a:rPr lang="en-US" sz="3600" b="1" dirty="0"/>
              <a:t>Flutes		2 	Trombones</a:t>
            </a:r>
          </a:p>
          <a:p>
            <a:pPr marL="914400" indent="-914400">
              <a:lnSpc>
                <a:spcPct val="150000"/>
              </a:lnSpc>
              <a:buAutoNum type="arabicPlain" startAt="8"/>
            </a:pPr>
            <a:r>
              <a:rPr lang="en-US" sz="3600" b="1" dirty="0"/>
              <a:t>Reeds		5	Drums</a:t>
            </a:r>
          </a:p>
          <a:p>
            <a:pPr>
              <a:lnSpc>
                <a:spcPct val="150000"/>
              </a:lnSpc>
            </a:pPr>
            <a:r>
              <a:rPr lang="en-US" sz="3600" b="1" dirty="0"/>
              <a:t>4	Clarinets		9	Basses</a:t>
            </a:r>
          </a:p>
          <a:p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3887392"/>
            <a:ext cx="8534400" cy="289440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The Ratio of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Instruments</a:t>
            </a:r>
            <a:r>
              <a:rPr lang="en-US" sz="3200" b="1" i="1" dirty="0"/>
              <a:t> </a:t>
            </a:r>
            <a:r>
              <a:rPr lang="en-US" sz="3200" b="1" dirty="0"/>
              <a:t>to </a:t>
            </a:r>
            <a:r>
              <a:rPr lang="en-US" sz="3200" b="1" dirty="0">
                <a:solidFill>
                  <a:srgbClr val="FF0000"/>
                </a:solidFill>
              </a:rPr>
              <a:t>Drums</a:t>
            </a:r>
            <a:r>
              <a:rPr lang="en-US" sz="3200" b="1" dirty="0"/>
              <a:t>:</a:t>
            </a:r>
          </a:p>
          <a:p>
            <a:r>
              <a:rPr lang="en-US" sz="6600" b="1" dirty="0"/>
              <a:t>	</a:t>
            </a:r>
            <a:r>
              <a:rPr lang="en-US" sz="6600" b="1" dirty="0"/>
              <a:t>		   </a:t>
            </a:r>
            <a:r>
              <a:rPr lang="en-US" sz="4400" b="1" dirty="0"/>
              <a:t> to  </a:t>
            </a:r>
            <a:r>
              <a:rPr lang="en-US" sz="6600" b="1" dirty="0"/>
              <a:t>		       :</a:t>
            </a:r>
            <a:endParaRPr lang="en-US" sz="6600" b="1" u="sng" dirty="0"/>
          </a:p>
          <a:p>
            <a:r>
              <a:rPr lang="en-US" sz="6600" b="1" dirty="0"/>
              <a:t>	 </a:t>
            </a:r>
            <a:endParaRPr lang="en-US" sz="6600" b="1" dirty="0"/>
          </a:p>
        </p:txBody>
      </p:sp>
      <p:sp>
        <p:nvSpPr>
          <p:cNvPr id="8" name="Frame 7"/>
          <p:cNvSpPr/>
          <p:nvPr/>
        </p:nvSpPr>
        <p:spPr>
          <a:xfrm>
            <a:off x="2743200" y="4648200"/>
            <a:ext cx="1066800" cy="1905000"/>
          </a:xfrm>
          <a:prstGeom prst="frame">
            <a:avLst>
              <a:gd name="adj1" fmla="val 5943"/>
            </a:avLst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Frame 26"/>
          <p:cNvSpPr/>
          <p:nvPr/>
        </p:nvSpPr>
        <p:spPr>
          <a:xfrm rot="16200000">
            <a:off x="5321205" y="3822795"/>
            <a:ext cx="952500" cy="2603310"/>
          </a:xfrm>
          <a:prstGeom prst="frame">
            <a:avLst>
              <a:gd name="adj1" fmla="val 5943"/>
            </a:avLst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Frame 29"/>
          <p:cNvSpPr/>
          <p:nvPr/>
        </p:nvSpPr>
        <p:spPr>
          <a:xfrm rot="16200000">
            <a:off x="8449386" y="4047414"/>
            <a:ext cx="952500" cy="2154072"/>
          </a:xfrm>
          <a:prstGeom prst="frame">
            <a:avLst>
              <a:gd name="adj1" fmla="val 5943"/>
            </a:avLst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895600" y="5562600"/>
            <a:ext cx="685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43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27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5645" y="-5417"/>
            <a:ext cx="3810000" cy="686341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solidFill>
                <a:schemeClr val="bg1"/>
              </a:solidFill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When we have equivalent ratios we can use multiplication and division to 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show how the pattern stays the same as it increases or decreases</a:t>
            </a:r>
            <a:r>
              <a:rPr lang="en-US" sz="4000" dirty="0"/>
              <a:t>.</a:t>
            </a:r>
            <a:endParaRPr lang="en-US" sz="4000" dirty="0"/>
          </a:p>
        </p:txBody>
      </p:sp>
      <p:sp>
        <p:nvSpPr>
          <p:cNvPr id="3" name="5-Point Star 2"/>
          <p:cNvSpPr/>
          <p:nvPr/>
        </p:nvSpPr>
        <p:spPr>
          <a:xfrm>
            <a:off x="5486400" y="135910"/>
            <a:ext cx="533400" cy="549891"/>
          </a:xfrm>
          <a:prstGeom prst="star5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6096000" y="135910"/>
            <a:ext cx="533400" cy="549891"/>
          </a:xfrm>
          <a:prstGeom prst="star5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6705600" y="135910"/>
            <a:ext cx="533400" cy="549891"/>
          </a:xfrm>
          <a:prstGeom prst="star5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7315200" y="135909"/>
            <a:ext cx="533400" cy="549891"/>
          </a:xfrm>
          <a:prstGeom prst="star5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5410200" y="2057402"/>
            <a:ext cx="533400" cy="549891"/>
          </a:xfrm>
          <a:prstGeom prst="star5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6019800" y="2057402"/>
            <a:ext cx="533400" cy="549891"/>
          </a:xfrm>
          <a:prstGeom prst="star5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6629400" y="2057402"/>
            <a:ext cx="533400" cy="549891"/>
          </a:xfrm>
          <a:prstGeom prst="star5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7239000" y="2057401"/>
            <a:ext cx="533400" cy="549891"/>
          </a:xfrm>
          <a:prstGeom prst="star5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5410200" y="2607293"/>
            <a:ext cx="533400" cy="549891"/>
          </a:xfrm>
          <a:prstGeom prst="star5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6019800" y="2607293"/>
            <a:ext cx="533400" cy="549891"/>
          </a:xfrm>
          <a:prstGeom prst="star5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6629400" y="2607293"/>
            <a:ext cx="533400" cy="549891"/>
          </a:xfrm>
          <a:prstGeom prst="star5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7239000" y="2607292"/>
            <a:ext cx="533400" cy="549891"/>
          </a:xfrm>
          <a:prstGeom prst="star5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5492087" y="634907"/>
            <a:ext cx="533400" cy="549891"/>
          </a:xfrm>
          <a:prstGeom prst="star5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6101687" y="634907"/>
            <a:ext cx="533400" cy="549891"/>
          </a:xfrm>
          <a:prstGeom prst="star5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6711287" y="634907"/>
            <a:ext cx="533400" cy="549891"/>
          </a:xfrm>
          <a:prstGeom prst="star5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7320887" y="634906"/>
            <a:ext cx="533400" cy="549891"/>
          </a:xfrm>
          <a:prstGeom prst="star5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5421573" y="3157184"/>
            <a:ext cx="533400" cy="549891"/>
          </a:xfrm>
          <a:prstGeom prst="star5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6031173" y="3157184"/>
            <a:ext cx="533400" cy="549891"/>
          </a:xfrm>
          <a:prstGeom prst="star5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6640773" y="3157184"/>
            <a:ext cx="533400" cy="549891"/>
          </a:xfrm>
          <a:prstGeom prst="star5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7250373" y="3157183"/>
            <a:ext cx="533400" cy="549891"/>
          </a:xfrm>
          <a:prstGeom prst="star5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5410200" y="3717311"/>
            <a:ext cx="533400" cy="549891"/>
          </a:xfrm>
          <a:prstGeom prst="star5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6019800" y="3717311"/>
            <a:ext cx="533400" cy="549891"/>
          </a:xfrm>
          <a:prstGeom prst="star5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6629400" y="3717311"/>
            <a:ext cx="533400" cy="549891"/>
          </a:xfrm>
          <a:prstGeom prst="star5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7239000" y="3717310"/>
            <a:ext cx="533400" cy="549891"/>
          </a:xfrm>
          <a:prstGeom prst="star5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Point Star 27"/>
          <p:cNvSpPr/>
          <p:nvPr/>
        </p:nvSpPr>
        <p:spPr>
          <a:xfrm>
            <a:off x="7848600" y="3157183"/>
            <a:ext cx="533400" cy="549891"/>
          </a:xfrm>
          <a:prstGeom prst="star5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/>
          <p:cNvSpPr/>
          <p:nvPr/>
        </p:nvSpPr>
        <p:spPr>
          <a:xfrm>
            <a:off x="7837227" y="3717310"/>
            <a:ext cx="533400" cy="549891"/>
          </a:xfrm>
          <a:prstGeom prst="star5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5-Point Star 29"/>
          <p:cNvSpPr/>
          <p:nvPr/>
        </p:nvSpPr>
        <p:spPr>
          <a:xfrm>
            <a:off x="7924800" y="634905"/>
            <a:ext cx="533400" cy="549891"/>
          </a:xfrm>
          <a:prstGeom prst="star5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5-Point Star 30"/>
          <p:cNvSpPr/>
          <p:nvPr/>
        </p:nvSpPr>
        <p:spPr>
          <a:xfrm>
            <a:off x="8534400" y="634904"/>
            <a:ext cx="533400" cy="549891"/>
          </a:xfrm>
          <a:prstGeom prst="star5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5-Point Star 31"/>
          <p:cNvSpPr/>
          <p:nvPr/>
        </p:nvSpPr>
        <p:spPr>
          <a:xfrm>
            <a:off x="8458200" y="3157183"/>
            <a:ext cx="533400" cy="549891"/>
          </a:xfrm>
          <a:prstGeom prst="star5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5-Point Star 32"/>
          <p:cNvSpPr/>
          <p:nvPr/>
        </p:nvSpPr>
        <p:spPr>
          <a:xfrm>
            <a:off x="8446827" y="3717310"/>
            <a:ext cx="533400" cy="549891"/>
          </a:xfrm>
          <a:prstGeom prst="star5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5-Point Star 33"/>
          <p:cNvSpPr/>
          <p:nvPr/>
        </p:nvSpPr>
        <p:spPr>
          <a:xfrm>
            <a:off x="5449438" y="5292204"/>
            <a:ext cx="533400" cy="549891"/>
          </a:xfrm>
          <a:prstGeom prst="star5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5-Point Star 34"/>
          <p:cNvSpPr/>
          <p:nvPr/>
        </p:nvSpPr>
        <p:spPr>
          <a:xfrm>
            <a:off x="6059038" y="5292204"/>
            <a:ext cx="533400" cy="549891"/>
          </a:xfrm>
          <a:prstGeom prst="star5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5-Point Star 35"/>
          <p:cNvSpPr/>
          <p:nvPr/>
        </p:nvSpPr>
        <p:spPr>
          <a:xfrm>
            <a:off x="5455125" y="5791201"/>
            <a:ext cx="533400" cy="549891"/>
          </a:xfrm>
          <a:prstGeom prst="star5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5-Point Star 36"/>
          <p:cNvSpPr/>
          <p:nvPr/>
        </p:nvSpPr>
        <p:spPr>
          <a:xfrm>
            <a:off x="6064725" y="5791201"/>
            <a:ext cx="533400" cy="549891"/>
          </a:xfrm>
          <a:prstGeom prst="star5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5-Point Star 37"/>
          <p:cNvSpPr/>
          <p:nvPr/>
        </p:nvSpPr>
        <p:spPr>
          <a:xfrm>
            <a:off x="6674325" y="5791201"/>
            <a:ext cx="533400" cy="549891"/>
          </a:xfrm>
          <a:prstGeom prst="star5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9220200" y="203538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4:6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978522" y="2148345"/>
            <a:ext cx="17656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8:12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334000" y="2016211"/>
            <a:ext cx="3810000" cy="24542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376649" y="5246142"/>
            <a:ext cx="36576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9130922" y="5050483"/>
            <a:ext cx="17656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2:3</a:t>
            </a:r>
          </a:p>
        </p:txBody>
      </p:sp>
      <p:sp>
        <p:nvSpPr>
          <p:cNvPr id="44" name="Rectangle 43"/>
          <p:cNvSpPr/>
          <p:nvPr/>
        </p:nvSpPr>
        <p:spPr>
          <a:xfrm>
            <a:off x="9144000" y="2057402"/>
            <a:ext cx="1371600" cy="1099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296400" y="4966365"/>
            <a:ext cx="1371600" cy="1099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334000" y="1367136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F0"/>
                </a:solidFill>
              </a:rPr>
              <a:t>How can we build this pattern?</a:t>
            </a:r>
            <a:endParaRPr lang="en-US" sz="2400" b="1" i="1" dirty="0">
              <a:solidFill>
                <a:srgbClr val="00B0F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376649" y="4503004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F0"/>
                </a:solidFill>
              </a:rPr>
              <a:t>How can we make that first</a:t>
            </a:r>
          </a:p>
          <a:p>
            <a:r>
              <a:rPr lang="en-US" sz="2400" b="1" i="1" dirty="0">
                <a:solidFill>
                  <a:srgbClr val="00B0F0"/>
                </a:solidFill>
              </a:rPr>
              <a:t>Pattern smaller?</a:t>
            </a:r>
            <a:endParaRPr lang="en-US" sz="2400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97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4" grpId="0" animBg="1"/>
      <p:bldP spid="4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330</Words>
  <Application>Microsoft Office PowerPoint</Application>
  <PresentationFormat>Widescreen</PresentationFormat>
  <Paragraphs>65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AntigoniBd</vt:lpstr>
      <vt:lpstr>AR CENA</vt:lpstr>
      <vt:lpstr>Arial</vt:lpstr>
      <vt:lpstr>Arial Black</vt:lpstr>
      <vt:lpstr>Calibri</vt:lpstr>
      <vt:lpstr>Calibri Light</vt:lpstr>
      <vt:lpstr>Century Gothic</vt:lpstr>
      <vt:lpstr>Kristen ITC</vt:lpstr>
      <vt:lpstr>Wingdings</vt:lpstr>
      <vt:lpstr>Office Theme</vt:lpstr>
      <vt:lpstr>Ratios Module 1: Lesson 2</vt:lpstr>
      <vt:lpstr>PowerPoint Presentation</vt:lpstr>
      <vt:lpstr>PowerPoint Presentation</vt:lpstr>
      <vt:lpstr>When writing ratios it is very important that the 1st item is listed First too!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Z240-PC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Ratios Module 1: Lesson 2</dc:title>
  <dc:creator>Penny Crawford</dc:creator>
  <cp:lastModifiedBy>Penny Crawford</cp:lastModifiedBy>
  <cp:revision>5</cp:revision>
  <dcterms:created xsi:type="dcterms:W3CDTF">2016-08-30T21:25:17Z</dcterms:created>
  <dcterms:modified xsi:type="dcterms:W3CDTF">2016-08-30T22:04:43Z</dcterms:modified>
</cp:coreProperties>
</file>