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5" r:id="rId11"/>
    <p:sldId id="273" r:id="rId12"/>
    <p:sldId id="272" r:id="rId13"/>
    <p:sldId id="268" r:id="rId14"/>
    <p:sldId id="274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2B30-34AB-45E6-9722-5CA6B7EC17E3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2A93-B2CD-4D7E-85CD-0901F26C4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31" y="1542764"/>
            <a:ext cx="7886700" cy="201785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Ratios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Module 1: Lesson 3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 t="63858"/>
          <a:stretch>
            <a:fillRect/>
          </a:stretch>
        </p:blipFill>
        <p:spPr>
          <a:xfrm>
            <a:off x="228600" y="2172101"/>
            <a:ext cx="8610600" cy="5710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8740" y="292012"/>
            <a:ext cx="8725989" cy="414081"/>
          </a:xfrm>
          <a:prstGeom prst="rect">
            <a:avLst/>
          </a:prstGeom>
        </p:spPr>
      </p:pic>
      <p:pic>
        <p:nvPicPr>
          <p:cNvPr id="12290" name="Picture 2" descr="http://wtax-am.sagacom.com/wp-content/blogs.dir/110/files/2015/01/Student-Testing-620x4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859" y="4902545"/>
            <a:ext cx="2642216" cy="17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1085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Josie took a long multiple choice test at the end of the year. The ratio of problems Josie got incorrect to the number of questions she got correct is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2:9</a:t>
            </a:r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81200"/>
            <a:ext cx="8767714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8740" y="292012"/>
            <a:ext cx="8725989" cy="414081"/>
          </a:xfrm>
          <a:prstGeom prst="rect">
            <a:avLst/>
          </a:prstGeom>
        </p:spPr>
      </p:pic>
      <p:pic>
        <p:nvPicPr>
          <p:cNvPr id="12290" name="Picture 2" descr="http://wtax-am.sagacom.com/wp-content/blogs.dir/110/files/2015/01/Student-Testing-620x4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859" y="4902545"/>
            <a:ext cx="2642216" cy="17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1085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Josie took a long multiple choice test at the end of the year. The ratio of problems Josie got incorrect to the number of questions she got correct is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2:9</a:t>
            </a:r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139336"/>
            <a:ext cx="7315200" cy="542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81200"/>
            <a:ext cx="9020162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429000"/>
            <a:ext cx="8082360" cy="533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740" y="292012"/>
            <a:ext cx="8725989" cy="414081"/>
          </a:xfrm>
          <a:prstGeom prst="rect">
            <a:avLst/>
          </a:prstGeom>
        </p:spPr>
      </p:pic>
      <p:pic>
        <p:nvPicPr>
          <p:cNvPr id="12290" name="Picture 2" descr="http://wtax-am.sagacom.com/wp-content/blogs.dir/110/files/2015/01/Student-Testing-620x4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973461" cy="12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1085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Josie took a long multiple choice test at the end of the year. The ratio of problems Josie got incorrect to the number of questions she got correct is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2:9</a:t>
            </a:r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humbs.dreamstime.com/t/girl-drink-milk-cartoon-cute-687699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87851"/>
            <a:ext cx="1741548" cy="17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5519"/>
            <a:ext cx="8725989" cy="4140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1085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Jasmine and Brenda kept track of the amount of milk they drank each day. Jasmine drank 2 pints of milk each day, and Brenda drank 3 pints of milk each day.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093893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A:  What is the ratio of pints of milk Jasmine drank to the amount of pints that Brenda drank?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7439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B: Show this in tape form: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36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humbs.dreamstime.com/t/girl-drink-milk-cartoon-cute-687699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87851"/>
            <a:ext cx="1741548" cy="17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5519"/>
            <a:ext cx="8725989" cy="4140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1085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Jasmine and Brenda kept track of the amount of milk they drank each day. Jasmine drank 2 pints of milk each day, and Brenda drank 3 pints of milk each day.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093893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C: If one pint equals 2 cups how many cups did Jasmine drink? How many cups did Brenda drink?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191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D: Show this in tape form: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36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75527"/>
            <a:ext cx="8611844" cy="52066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411" y="152400"/>
            <a:ext cx="8725989" cy="4140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33400"/>
            <a:ext cx="2819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Exit Ticket Questions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49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708" y="710001"/>
            <a:ext cx="8382000" cy="2831544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ntigoniBd" pitchFamily="34" charset="0"/>
              </a:rPr>
              <a:t>Homework</a:t>
            </a:r>
          </a:p>
          <a:p>
            <a:pPr algn="ctr"/>
            <a:r>
              <a:rPr lang="en-US" sz="2800" b="1" u="sng" smtClean="0">
                <a:solidFill>
                  <a:srgbClr val="7030A0"/>
                </a:solidFill>
              </a:rPr>
              <a:t>Due</a:t>
            </a:r>
            <a:r>
              <a:rPr lang="en-US" sz="2800" b="1" u="sng" dirty="0" smtClean="0">
                <a:solidFill>
                  <a:srgbClr val="7030A0"/>
                </a:solidFill>
              </a:rPr>
              <a:t>: </a:t>
            </a:r>
            <a:endParaRPr lang="en-US" sz="2800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smtClean="0"/>
              <a:t> exit ticket questions 1-4</a:t>
            </a:r>
          </a:p>
          <a:p>
            <a:pPr>
              <a:buFont typeface="Wingdings" pitchFamily="2" charset="2"/>
              <a:buChar char="q"/>
            </a:pPr>
            <a:r>
              <a:rPr lang="en-US" sz="4800" b="1" dirty="0" smtClean="0"/>
              <a:t> (7.2) </a:t>
            </a:r>
            <a:r>
              <a:rPr lang="en-US" sz="4800" b="1" dirty="0" smtClean="0"/>
              <a:t>page </a:t>
            </a:r>
            <a:r>
              <a:rPr lang="en-US" sz="4800" b="1" dirty="0" smtClean="0"/>
              <a:t>348   1-9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070" y="227876"/>
            <a:ext cx="8725989" cy="414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000" y="641955"/>
            <a:ext cx="5913153" cy="47335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2895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Warm Up Activity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496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scottindustrialsystems.com/wp-content/uploads/2015/07/j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9644">
            <a:off x="5634266" y="4511516"/>
            <a:ext cx="2918707" cy="251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533400"/>
            <a:ext cx="89154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000" y="230989"/>
            <a:ext cx="8725989" cy="4140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2590800"/>
            <a:ext cx="7315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3657600"/>
            <a:ext cx="2819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0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 b="28464"/>
          <a:stretch>
            <a:fillRect/>
          </a:stretch>
        </p:blipFill>
        <p:spPr>
          <a:xfrm>
            <a:off x="163792" y="838200"/>
            <a:ext cx="8827808" cy="10329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7800" y="609600"/>
            <a:ext cx="6191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Kristen ITC" panose="03050502040202030202" pitchFamily="66" charset="0"/>
              </a:rPr>
              <a:t>Let’s represent this ratio in a table.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47256"/>
              </p:ext>
            </p:extLst>
          </p:nvPr>
        </p:nvGraphicFramePr>
        <p:xfrm>
          <a:off x="4800600" y="2133600"/>
          <a:ext cx="3709138" cy="306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569">
                  <a:extLst>
                    <a:ext uri="{9D8B030D-6E8A-4147-A177-3AD203B41FA5}">
                      <a16:colId xmlns:a16="http://schemas.microsoft.com/office/drawing/2014/main" val="3668491133"/>
                    </a:ext>
                  </a:extLst>
                </a:gridCol>
                <a:gridCol w="1854569">
                  <a:extLst>
                    <a:ext uri="{9D8B030D-6E8A-4147-A177-3AD203B41FA5}">
                      <a16:colId xmlns:a16="http://schemas.microsoft.com/office/drawing/2014/main" val="3362870280"/>
                    </a:ext>
                  </a:extLst>
                </a:gridCol>
              </a:tblGrid>
              <a:tr h="916561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The</a:t>
                      </a:r>
                      <a:r>
                        <a:rPr lang="en-US" sz="1900" b="1" baseline="0" dirty="0"/>
                        <a:t> Length of Shanni’s  Ribbon</a:t>
                      </a:r>
                    </a:p>
                    <a:p>
                      <a:pPr algn="ctr"/>
                      <a:r>
                        <a:rPr lang="en-US" sz="1900" b="1" baseline="0" dirty="0"/>
                        <a:t>(in inches)</a:t>
                      </a:r>
                      <a:endParaRPr lang="en-US" sz="19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The</a:t>
                      </a:r>
                      <a:r>
                        <a:rPr lang="en-US" sz="1900" b="1" baseline="0" dirty="0"/>
                        <a:t> Length of      Mel’s Ribbon </a:t>
                      </a:r>
                    </a:p>
                    <a:p>
                      <a:pPr algn="ctr"/>
                      <a:r>
                        <a:rPr lang="en-US" sz="1900" b="1" baseline="0" dirty="0"/>
                        <a:t>(in inches)</a:t>
                      </a:r>
                      <a:endParaRPr lang="en-US" sz="19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119320"/>
                  </a:ext>
                </a:extLst>
              </a:tr>
              <a:tr h="669235"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945793"/>
                  </a:ext>
                </a:extLst>
              </a:tr>
              <a:tr h="669235"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240462"/>
                  </a:ext>
                </a:extLst>
              </a:tr>
              <a:tr h="669235"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331"/>
                  </a:ext>
                </a:extLst>
              </a:tr>
            </a:tbl>
          </a:graphicData>
        </a:graphic>
      </p:graphicFrame>
      <p:pic>
        <p:nvPicPr>
          <p:cNvPr id="6146" name="Picture 2" descr="http://images.clipartpanda.com/pencil-writing-clipart-RcdornMc9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94" y="4265658"/>
            <a:ext cx="1568033" cy="224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070" y="203542"/>
            <a:ext cx="8725989" cy="41408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981200"/>
            <a:ext cx="85226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/>
            <a:r>
              <a:rPr lang="en-US" sz="2000" b="1" dirty="0">
                <a:latin typeface="Comic Sans MS" pitchFamily="66" charset="0"/>
              </a:rPr>
              <a:t>What does each unit on the tape diagram represent</a:t>
            </a:r>
            <a:r>
              <a:rPr lang="en-US" sz="2000" b="1" dirty="0" smtClean="0">
                <a:latin typeface="Comic Sans MS" pitchFamily="66" charset="0"/>
              </a:rPr>
              <a:t>?</a:t>
            </a:r>
          </a:p>
          <a:p>
            <a:pPr marL="457189" indent="-457189"/>
            <a:endParaRPr lang="en-US" sz="2000" b="1" dirty="0">
              <a:latin typeface="Comic Sans MS" pitchFamily="66" charset="0"/>
            </a:endParaRPr>
          </a:p>
          <a:p>
            <a:pPr marL="457189" indent="-457189">
              <a:buAutoNum type="arabicPeriod"/>
            </a:pPr>
            <a:endParaRPr lang="en-US" sz="2000" b="1" dirty="0">
              <a:latin typeface="Comic Sans MS" pitchFamily="66" charset="0"/>
            </a:endParaRPr>
          </a:p>
          <a:p>
            <a:pPr marL="457189" indent="-457189"/>
            <a:r>
              <a:rPr lang="en-US" sz="2000" b="1" dirty="0">
                <a:latin typeface="Comic Sans MS" pitchFamily="66" charset="0"/>
              </a:rPr>
              <a:t>What if each unit on the tape diagram represents 1 inch?  What are the lengths of the ribbon</a:t>
            </a:r>
            <a:r>
              <a:rPr lang="en-US" sz="2000" b="1" dirty="0" smtClean="0">
                <a:latin typeface="Comic Sans MS" pitchFamily="66" charset="0"/>
              </a:rPr>
              <a:t>?</a:t>
            </a:r>
          </a:p>
          <a:p>
            <a:pPr marL="457189" indent="-457189"/>
            <a:endParaRPr lang="en-US" sz="2000" b="1" dirty="0">
              <a:latin typeface="Comic Sans MS" pitchFamily="66" charset="0"/>
            </a:endParaRPr>
          </a:p>
          <a:p>
            <a:pPr marL="457189" indent="-457189"/>
            <a:endParaRPr lang="en-US" sz="2000" b="1" dirty="0">
              <a:latin typeface="Comic Sans MS" pitchFamily="66" charset="0"/>
            </a:endParaRPr>
          </a:p>
          <a:p>
            <a:pPr marL="457189" indent="-457189"/>
            <a:r>
              <a:rPr lang="en-US" sz="2000" b="1" dirty="0">
                <a:latin typeface="Comic Sans MS" pitchFamily="66" charset="0"/>
              </a:rPr>
              <a:t>What if each unit represents 3 inches?  What are the lengths of the ribbon?  Why?</a:t>
            </a:r>
          </a:p>
          <a:p>
            <a:pPr marL="457189" indent="-457189">
              <a:buAutoNum type="arabicPeriod"/>
            </a:pPr>
            <a:endParaRPr lang="en-US" sz="2000" b="1" dirty="0">
              <a:latin typeface="Comic Sans MS" pitchFamily="66" charset="0"/>
            </a:endParaRPr>
          </a:p>
          <a:p>
            <a:pPr marL="457189" indent="-457189"/>
            <a:endParaRPr lang="en-US" sz="2000" b="1" dirty="0" smtClean="0">
              <a:latin typeface="Comic Sans MS" pitchFamily="66" charset="0"/>
            </a:endParaRPr>
          </a:p>
          <a:p>
            <a:pPr marL="457189" indent="-457189"/>
            <a:r>
              <a:rPr lang="en-US" sz="2000" b="1" dirty="0" smtClean="0">
                <a:latin typeface="Comic Sans MS" pitchFamily="66" charset="0"/>
              </a:rPr>
              <a:t>If </a:t>
            </a:r>
            <a:r>
              <a:rPr lang="en-US" sz="2000" b="1" dirty="0">
                <a:latin typeface="Comic Sans MS" pitchFamily="66" charset="0"/>
              </a:rPr>
              <a:t>each of the units represents 3 inches, what is the ratio of the length of </a:t>
            </a:r>
            <a:r>
              <a:rPr lang="en-US" sz="2000" b="1" dirty="0" err="1" smtClean="0">
                <a:latin typeface="Comic Sans MS" pitchFamily="66" charset="0"/>
              </a:rPr>
              <a:t>Shanni’s</a:t>
            </a:r>
            <a:r>
              <a:rPr lang="en-US" sz="2000" b="1" dirty="0" smtClean="0">
                <a:latin typeface="Comic Sans MS" pitchFamily="66" charset="0"/>
              </a:rPr>
              <a:t> ribbon </a:t>
            </a:r>
            <a:r>
              <a:rPr lang="en-US" sz="2000" b="1" dirty="0">
                <a:latin typeface="Comic Sans MS" pitchFamily="66" charset="0"/>
              </a:rPr>
              <a:t>to the length of Mel’s ribbon?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68580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Shanni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1219200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999" y="211857"/>
            <a:ext cx="8725989" cy="4140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5644" y="629548"/>
            <a:ext cx="4719756" cy="112305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362200"/>
            <a:ext cx="35052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Length of the Ribbon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581400"/>
            <a:ext cx="35052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Shanni</a:t>
            </a:r>
            <a:r>
              <a:rPr lang="en-US" sz="2400" b="1" dirty="0" smtClean="0"/>
              <a:t>=7 in     Mel= 3 in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800600"/>
            <a:ext cx="35052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Shanni</a:t>
            </a:r>
            <a:r>
              <a:rPr lang="en-US" sz="2400" b="1" dirty="0" smtClean="0"/>
              <a:t>=21 in     Mel= 9 in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6015335"/>
            <a:ext cx="914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7:3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8456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609600"/>
            <a:ext cx="868512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Kristen ITC" panose="03050502040202030202" pitchFamily="66" charset="0"/>
              </a:rPr>
              <a:t>What do these three ratios have in common?</a:t>
            </a:r>
          </a:p>
          <a:p>
            <a:pPr algn="ctr"/>
            <a:endParaRPr lang="en-US" sz="1200" b="1" dirty="0">
              <a:solidFill>
                <a:srgbClr val="FF0000"/>
              </a:solidFill>
              <a:latin typeface="Kristen ITC" panose="03050502040202030202" pitchFamily="66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  <a:latin typeface="Kristen ITC" panose="03050502040202030202" pitchFamily="66" charset="0"/>
            </a:endParaRPr>
          </a:p>
          <a:p>
            <a:r>
              <a:rPr lang="en-US" sz="4000" b="1" dirty="0" smtClean="0">
                <a:latin typeface="Kristen ITC" panose="03050502040202030202" pitchFamily="66" charset="0"/>
              </a:rPr>
              <a:t>	7 </a:t>
            </a:r>
            <a:r>
              <a:rPr lang="en-US" sz="4000" b="1" dirty="0">
                <a:latin typeface="Kristen ITC" panose="03050502040202030202" pitchFamily="66" charset="0"/>
              </a:rPr>
              <a:t>: 3</a:t>
            </a:r>
          </a:p>
          <a:p>
            <a:endParaRPr lang="en-US" b="1" dirty="0">
              <a:latin typeface="Kristen ITC" panose="03050502040202030202" pitchFamily="66" charset="0"/>
            </a:endParaRPr>
          </a:p>
          <a:p>
            <a:r>
              <a:rPr lang="en-US" sz="4000" b="1" dirty="0" smtClean="0">
                <a:latin typeface="Kristen ITC" panose="03050502040202030202" pitchFamily="66" charset="0"/>
              </a:rPr>
              <a:t>	14 </a:t>
            </a:r>
            <a:r>
              <a:rPr lang="en-US" sz="4000" b="1" dirty="0">
                <a:latin typeface="Kristen ITC" panose="03050502040202030202" pitchFamily="66" charset="0"/>
              </a:rPr>
              <a:t>: 6</a:t>
            </a:r>
          </a:p>
          <a:p>
            <a:endParaRPr lang="en-US" b="1" dirty="0">
              <a:latin typeface="Kristen ITC" panose="03050502040202030202" pitchFamily="66" charset="0"/>
            </a:endParaRPr>
          </a:p>
          <a:p>
            <a:r>
              <a:rPr lang="en-US" sz="4000" b="1" dirty="0" smtClean="0">
                <a:latin typeface="Kristen ITC" panose="03050502040202030202" pitchFamily="66" charset="0"/>
              </a:rPr>
              <a:t>	21 </a:t>
            </a:r>
            <a:r>
              <a:rPr lang="en-US" sz="4000" b="1" dirty="0">
                <a:latin typeface="Kristen ITC" panose="03050502040202030202" pitchFamily="66" charset="0"/>
              </a:rPr>
              <a:t>: 9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055" y="241352"/>
            <a:ext cx="8725989" cy="41408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114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3CC"/>
                </a:solidFill>
              </a:rPr>
              <a:t>Mathematicians call these ratios equivalent.  </a:t>
            </a:r>
          </a:p>
          <a:p>
            <a:pPr algn="ctr"/>
            <a:r>
              <a:rPr lang="en-US" sz="2800" b="1" dirty="0">
                <a:solidFill>
                  <a:srgbClr val="0033CC"/>
                </a:solidFill>
              </a:rPr>
              <a:t>What ratios can we say are equivalent to </a:t>
            </a:r>
            <a:r>
              <a:rPr lang="en-US" sz="2800" b="1" dirty="0" smtClean="0">
                <a:solidFill>
                  <a:srgbClr val="0033CC"/>
                </a:solidFill>
              </a:rPr>
              <a:t>7:3 ?</a:t>
            </a:r>
            <a:endParaRPr lang="en-US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recessrocks.com/images/Kids_BoyRunn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85801"/>
            <a:ext cx="1905000" cy="241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8740" y="205114"/>
            <a:ext cx="8725989" cy="4140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6096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Mason and Laney have been running laps together. The ratio of laps Mason ran to the number of laps Laney ran was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2:3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ctr"/>
            <a:endParaRPr lang="en-US" sz="2400" dirty="0" smtClean="0">
              <a:latin typeface="Comic Sans MS" pitchFamily="66" charset="0"/>
            </a:endParaRPr>
          </a:p>
          <a:p>
            <a:pPr algn="ctr"/>
            <a:r>
              <a:rPr lang="en-US" sz="2400" dirty="0" smtClean="0">
                <a:latin typeface="Comic Sans MS" pitchFamily="66" charset="0"/>
              </a:rPr>
              <a:t>If Mason ran 4 miles, how far did Laney run. Use a tape diagram to find this answer.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3505200"/>
            <a:ext cx="2133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876800"/>
            <a:ext cx="3200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Mason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5177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Laney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7400" y="35052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5052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48768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4200" y="48768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00" y="48768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91000" y="334387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r>
              <a:rPr lang="en-US" sz="5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miles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4715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3468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34684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recessrocks.com/images/Kids_BoyRunn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1752600" cy="221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8740" y="205114"/>
            <a:ext cx="8725989" cy="4140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533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Mason and Laney have been running laps together. The ratio of laps Mason ran to the number of laps Laney ran was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2:3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ctr"/>
            <a:endParaRPr lang="en-US" sz="2400" dirty="0" smtClean="0">
              <a:latin typeface="Comic Sans MS" pitchFamily="66" charset="0"/>
            </a:endParaRPr>
          </a:p>
          <a:p>
            <a:pPr algn="ctr"/>
            <a:r>
              <a:rPr lang="en-US" sz="2400" dirty="0" smtClean="0">
                <a:latin typeface="Comic Sans MS" pitchFamily="66" charset="0"/>
              </a:rPr>
              <a:t>If Laney ran 930 meters how far did Mason run? Use the tape diagram to find the answer.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3505200"/>
            <a:ext cx="2133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876800"/>
            <a:ext cx="3200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Mason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5177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Laney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7400" y="35052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5052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48768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4200" y="48768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00" y="4876800"/>
            <a:ext cx="10668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57800" y="4724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r>
              <a:rPr lang="en-US" sz="5400" dirty="0" smtClean="0">
                <a:solidFill>
                  <a:srgbClr val="FF0000"/>
                </a:solidFill>
              </a:rPr>
              <a:t>930</a:t>
            </a:r>
            <a:r>
              <a:rPr lang="en-US" sz="2400" dirty="0" smtClean="0">
                <a:solidFill>
                  <a:srgbClr val="FF0000"/>
                </a:solidFill>
              </a:rPr>
              <a:t>meters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33528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4886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4876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4876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310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"/>
                            </p:stCondLst>
                            <p:childTnLst>
                              <p:par>
                                <p:cTn id="5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740" y="292012"/>
            <a:ext cx="8725989" cy="4140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85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What ratios can we say are equivalent to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2:3</a:t>
            </a:r>
            <a:endParaRPr lang="en-US" sz="2400" dirty="0" smtClean="0">
              <a:latin typeface="Comic Sans MS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1417320"/>
          <a:ext cx="6096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 descr="http://www.recessrocks.com/images/Kids_BoyRunn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4191000"/>
            <a:ext cx="1950830" cy="246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502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AntigoniBd</vt:lpstr>
      <vt:lpstr>Arial</vt:lpstr>
      <vt:lpstr>Calibri</vt:lpstr>
      <vt:lpstr>Comic Sans MS</vt:lpstr>
      <vt:lpstr>Kristen ITC</vt:lpstr>
      <vt:lpstr>Wingdings</vt:lpstr>
      <vt:lpstr>Office Theme</vt:lpstr>
      <vt:lpstr>Ratios Module 1: Lesson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Module 1: Lesson 3</dc:title>
  <dc:creator>Crawford Family</dc:creator>
  <cp:lastModifiedBy>Penny Crawford</cp:lastModifiedBy>
  <cp:revision>13</cp:revision>
  <dcterms:created xsi:type="dcterms:W3CDTF">2016-08-31T12:48:03Z</dcterms:created>
  <dcterms:modified xsi:type="dcterms:W3CDTF">2016-09-01T15:58:26Z</dcterms:modified>
</cp:coreProperties>
</file>