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4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791E-C20A-4083-9248-A0C4EDEECE8A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B0B0-7769-48E9-AA7F-E88CBBB20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791E-C20A-4083-9248-A0C4EDEECE8A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B0B0-7769-48E9-AA7F-E88CBBB20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791E-C20A-4083-9248-A0C4EDEECE8A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B0B0-7769-48E9-AA7F-E88CBBB20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791E-C20A-4083-9248-A0C4EDEECE8A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B0B0-7769-48E9-AA7F-E88CBBB20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791E-C20A-4083-9248-A0C4EDEECE8A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B0B0-7769-48E9-AA7F-E88CBBB20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791E-C20A-4083-9248-A0C4EDEECE8A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B0B0-7769-48E9-AA7F-E88CBBB20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791E-C20A-4083-9248-A0C4EDEECE8A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B0B0-7769-48E9-AA7F-E88CBBB20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791E-C20A-4083-9248-A0C4EDEECE8A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B0B0-7769-48E9-AA7F-E88CBBB20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791E-C20A-4083-9248-A0C4EDEECE8A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B0B0-7769-48E9-AA7F-E88CBBB20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791E-C20A-4083-9248-A0C4EDEECE8A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B0B0-7769-48E9-AA7F-E88CBBB20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791E-C20A-4083-9248-A0C4EDEECE8A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B0B0-7769-48E9-AA7F-E88CBBB20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E791E-C20A-4083-9248-A0C4EDEECE8A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B0B0-7769-48E9-AA7F-E88CBBB20D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631" y="1542764"/>
            <a:ext cx="7886700" cy="2017854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7200" b="1" dirty="0" smtClean="0"/>
              <a:t>Ratios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b="1" dirty="0" smtClean="0"/>
              <a:t>Module 1: Lesson 4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1259" y="129551"/>
            <a:ext cx="8608423" cy="44474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1260" y="609598"/>
            <a:ext cx="85542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Two out of every three seventh grade student at NOJH have an overdue library book. Jamie said, “That means that 24 of us have over due books!” Grace ar</a:t>
            </a:r>
            <a:r>
              <a:rPr lang="en-US" sz="2400" u="sng" dirty="0" smtClean="0">
                <a:latin typeface="Comic Sans MS" pitchFamily="66" charset="0"/>
              </a:rPr>
              <a:t>g</a:t>
            </a:r>
            <a:r>
              <a:rPr lang="en-US" sz="2400" dirty="0" smtClean="0">
                <a:latin typeface="Comic Sans MS" pitchFamily="66" charset="0"/>
              </a:rPr>
              <a:t>ued, “No way. That is too low of a number!”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What do we need to know to figure out who is right?</a:t>
            </a:r>
            <a:endParaRPr lang="en-US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11618" name="Picture 2" descr="Image result for stick per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156" y="2776984"/>
            <a:ext cx="804112" cy="1832800"/>
          </a:xfrm>
          <a:prstGeom prst="rect">
            <a:avLst/>
          </a:prstGeom>
          <a:noFill/>
        </p:spPr>
      </p:pic>
      <p:pic>
        <p:nvPicPr>
          <p:cNvPr id="11" name="Picture 2" descr="Image result for stick person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lum contrast="40000"/>
          </a:blip>
          <a:srcRect/>
          <a:stretch>
            <a:fillRect/>
          </a:stretch>
        </p:blipFill>
        <p:spPr bwMode="auto">
          <a:xfrm>
            <a:off x="2744314" y="2790839"/>
            <a:ext cx="804112" cy="1832800"/>
          </a:xfrm>
          <a:prstGeom prst="rect">
            <a:avLst/>
          </a:prstGeom>
          <a:noFill/>
        </p:spPr>
      </p:pic>
      <p:pic>
        <p:nvPicPr>
          <p:cNvPr id="12" name="Picture 2" descr="Image result for stick per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104" y="2790632"/>
            <a:ext cx="804112" cy="1832800"/>
          </a:xfrm>
          <a:prstGeom prst="rect">
            <a:avLst/>
          </a:prstGeom>
          <a:noFill/>
        </p:spPr>
      </p:pic>
      <p:pic>
        <p:nvPicPr>
          <p:cNvPr id="111620" name="Picture 4" descr="Image result for book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7963" y="3220865"/>
            <a:ext cx="764275" cy="764275"/>
          </a:xfrm>
          <a:prstGeom prst="rect">
            <a:avLst/>
          </a:prstGeom>
          <a:noFill/>
        </p:spPr>
      </p:pic>
      <p:pic>
        <p:nvPicPr>
          <p:cNvPr id="13" name="Picture 4" descr="Image result for book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1935" y="3250435"/>
            <a:ext cx="764275" cy="76427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875964" y="3259540"/>
            <a:ext cx="491319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latin typeface="Comic Sans MS" pitchFamily="66" charset="0"/>
              </a:rPr>
              <a:t>If there are </a:t>
            </a:r>
            <a:r>
              <a:rPr lang="en-US" sz="2500" b="1" dirty="0" smtClean="0">
                <a:latin typeface="Comic Sans MS" pitchFamily="66" charset="0"/>
              </a:rPr>
              <a:t>92</a:t>
            </a:r>
            <a:r>
              <a:rPr lang="en-US" sz="2500" dirty="0" smtClean="0">
                <a:latin typeface="Comic Sans MS" pitchFamily="66" charset="0"/>
              </a:rPr>
              <a:t> seventh graders at NOJH would Grace be right, or Jamie be right?</a:t>
            </a:r>
            <a:endParaRPr lang="en-US" sz="25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31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1259" y="184143"/>
            <a:ext cx="8608423" cy="44474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1261" y="545429"/>
            <a:ext cx="855377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omic Sans MS" pitchFamily="66" charset="0"/>
              </a:rPr>
              <a:t>First decided if the following ratios bellow are equivalent</a:t>
            </a:r>
            <a:r>
              <a:rPr lang="en-US" sz="3200" dirty="0" smtClean="0">
                <a:latin typeface="Comic Sans MS" pitchFamily="66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omic Sans MS" pitchFamily="66" charset="0"/>
              </a:rPr>
              <a:t>If they are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not equivalent </a:t>
            </a:r>
            <a:r>
              <a:rPr lang="en-US" sz="2400" dirty="0" smtClean="0">
                <a:latin typeface="Comic Sans MS" pitchFamily="66" charset="0"/>
              </a:rPr>
              <a:t>find a ratio that is equivalent to the first ratio listed.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omic Sans MS" pitchFamily="66" charset="0"/>
              </a:rPr>
              <a:t>If they are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equivalent</a:t>
            </a:r>
            <a:r>
              <a:rPr lang="en-US" sz="2400" dirty="0" smtClean="0">
                <a:latin typeface="Comic Sans MS" pitchFamily="66" charset="0"/>
              </a:rPr>
              <a:t>, find a number that was multiply to the first one to find the second one.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71072" y="3978442"/>
            <a:ext cx="6721642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6:11   and   42:88</a:t>
            </a:r>
            <a:endParaRPr lang="en-US" sz="5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703097" y="5991727"/>
            <a:ext cx="585536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8</a:t>
            </a:r>
            <a:endParaRPr lang="en-US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2506" y="5983706"/>
            <a:ext cx="2502568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Equivalent</a:t>
            </a:r>
            <a:endParaRPr lang="en-US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163052" y="4050636"/>
            <a:ext cx="6721642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0:5   and   0:20</a:t>
            </a:r>
            <a:endParaRPr lang="en-US" sz="5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711119" y="5999749"/>
            <a:ext cx="585536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</a:t>
            </a:r>
            <a:endParaRPr lang="en-US" sz="4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00528" y="5991728"/>
            <a:ext cx="2502568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Equivalent</a:t>
            </a:r>
            <a:endParaRPr lang="en-US" sz="4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187116" y="4074700"/>
            <a:ext cx="6721642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5:40   and   2:25</a:t>
            </a:r>
            <a:endParaRPr lang="en-US" sz="5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08549" y="5999750"/>
            <a:ext cx="3818019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Non-Equivalent</a:t>
            </a:r>
            <a:endParaRPr lang="en-US" sz="40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5325979" y="4090736"/>
            <a:ext cx="2101516" cy="86627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4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2" grpId="0" animBg="1"/>
      <p:bldP spid="12" grpId="1" animBg="1"/>
      <p:bldP spid="14" grpId="0" animBg="1"/>
      <p:bldP spid="15" grpId="0" animBg="1"/>
      <p:bldP spid="15" grpId="1" animBg="1"/>
      <p:bldP spid="16" grpId="0" animBg="1"/>
      <p:bldP spid="16" grpId="1" animBg="1"/>
      <p:bldP spid="17" grpId="0" animBg="1"/>
      <p:bldP spid="19" grpId="0" animBg="1"/>
      <p:bldP spid="19" grpId="1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1259" y="184143"/>
            <a:ext cx="8608423" cy="44474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1260" y="609598"/>
            <a:ext cx="85542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In a bag of mixed nuts of </a:t>
            </a:r>
            <a:r>
              <a:rPr lang="en-US" sz="2400" u="heavy" dirty="0" smtClean="0">
                <a:uFill>
                  <a:solidFill>
                    <a:srgbClr val="FFFF00"/>
                  </a:solidFill>
                </a:uFill>
                <a:latin typeface="Comic Sans MS" pitchFamily="66" charset="0"/>
              </a:rPr>
              <a:t>walnuts</a:t>
            </a:r>
            <a:r>
              <a:rPr lang="en-US" sz="2400" dirty="0" smtClean="0">
                <a:uFill>
                  <a:solidFill>
                    <a:srgbClr val="FFC000"/>
                  </a:solidFill>
                </a:u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and </a:t>
            </a:r>
            <a:r>
              <a:rPr lang="en-US" sz="2400" u="heavy" dirty="0" smtClean="0">
                <a:uFill>
                  <a:solidFill>
                    <a:srgbClr val="00B050"/>
                  </a:solidFill>
                </a:uFill>
                <a:latin typeface="Comic Sans MS" pitchFamily="66" charset="0"/>
              </a:rPr>
              <a:t>cashews</a:t>
            </a:r>
            <a:r>
              <a:rPr lang="en-US" sz="2400" dirty="0" smtClean="0">
                <a:latin typeface="Comic Sans MS" pitchFamily="66" charset="0"/>
              </a:rPr>
              <a:t>, the ratio is 5:6. Determine the number of walnuts that are in the bag if there are                           </a:t>
            </a:r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</a:p>
          <a:p>
            <a:pPr algn="ctr"/>
            <a:endParaRPr lang="en-US" sz="2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Use a tape diagram to support your work. Then tell 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us the new ratio that supports your answer.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21127" y="3349159"/>
            <a:ext cx="745067" cy="66604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15483" y="4844941"/>
            <a:ext cx="745067" cy="666044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9570" name="Picture 2" descr="Image result for walnut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423211" y="3123997"/>
            <a:ext cx="1258437" cy="964670"/>
          </a:xfrm>
          <a:prstGeom prst="rect">
            <a:avLst/>
          </a:prstGeom>
          <a:noFill/>
        </p:spPr>
      </p:pic>
      <p:pic>
        <p:nvPicPr>
          <p:cNvPr id="109572" name="Picture 4" descr="Image result for cashew"/>
          <p:cNvPicPr>
            <a:picLocks noChangeAspect="1" noChangeArrowheads="1"/>
          </p:cNvPicPr>
          <p:nvPr/>
        </p:nvPicPr>
        <p:blipFill>
          <a:blip r:embed="rId4" cstate="print"/>
          <a:srcRect l="9585" t="18133" r="9348" b="15022"/>
          <a:stretch>
            <a:fillRect/>
          </a:stretch>
        </p:blipFill>
        <p:spPr bwMode="auto">
          <a:xfrm>
            <a:off x="538571" y="4709557"/>
            <a:ext cx="1049866" cy="865679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4109156" y="1320800"/>
            <a:ext cx="2133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54 Cashews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14799" y="1326443"/>
            <a:ext cx="2133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120 Cashews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40587" y="1324095"/>
            <a:ext cx="2133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12 Cashews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464370" y="3346815"/>
            <a:ext cx="745067" cy="66604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209957" y="3346814"/>
            <a:ext cx="745067" cy="66604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953200" y="3344470"/>
            <a:ext cx="745067" cy="66604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682375" y="3342125"/>
            <a:ext cx="745067" cy="66604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458727" y="4842596"/>
            <a:ext cx="745067" cy="666044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190246" y="4842597"/>
            <a:ext cx="745067" cy="666044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935833" y="4842596"/>
            <a:ext cx="745067" cy="666044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667353" y="4842596"/>
            <a:ext cx="745067" cy="666044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412942" y="4842596"/>
            <a:ext cx="745067" cy="666044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189784" y="4628271"/>
            <a:ext cx="9706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=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92065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1259" y="184143"/>
            <a:ext cx="8608423" cy="44474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1260" y="609598"/>
            <a:ext cx="85542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There are 35 boys in the 6</a:t>
            </a:r>
            <a:r>
              <a:rPr lang="en-US" sz="2400" baseline="30000" dirty="0" smtClean="0">
                <a:latin typeface="Comic Sans MS" pitchFamily="66" charset="0"/>
              </a:rPr>
              <a:t>th</a:t>
            </a:r>
            <a:r>
              <a:rPr lang="en-US" sz="2400" dirty="0" smtClean="0">
                <a:latin typeface="Comic Sans MS" pitchFamily="66" charset="0"/>
              </a:rPr>
              <a:t> grade. The number of girls in the 6</a:t>
            </a:r>
            <a:r>
              <a:rPr lang="en-US" sz="2400" baseline="30000" dirty="0" smtClean="0">
                <a:latin typeface="Comic Sans MS" pitchFamily="66" charset="0"/>
              </a:rPr>
              <a:t>th</a:t>
            </a:r>
            <a:r>
              <a:rPr lang="en-US" sz="2400" dirty="0" smtClean="0">
                <a:latin typeface="Comic Sans MS" pitchFamily="66" charset="0"/>
              </a:rPr>
              <a:t> grade is 42. Lonnie says that the ratio of boys to girls is 5:7. Is Lonnie correct or not. Use a tape diagram to prove if this correct or not. </a:t>
            </a:r>
            <a:endParaRPr lang="en-US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0992" y="2850104"/>
            <a:ext cx="745067" cy="666044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66579" y="2850103"/>
            <a:ext cx="745067" cy="666044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09822" y="2847759"/>
            <a:ext cx="745067" cy="666044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338997" y="2845414"/>
            <a:ext cx="745067" cy="666044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115349" y="4345885"/>
            <a:ext cx="745067" cy="666044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858157" y="4345886"/>
            <a:ext cx="745067" cy="666044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603744" y="4345885"/>
            <a:ext cx="745067" cy="666044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346553" y="4345885"/>
            <a:ext cx="745067" cy="666044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092142" y="4345885"/>
            <a:ext cx="745067" cy="666044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075640" y="2841674"/>
            <a:ext cx="745067" cy="675248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820275" y="4351530"/>
            <a:ext cx="745067" cy="666044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554053" y="4351529"/>
            <a:ext cx="745067" cy="666044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7522" name="Picture 2" descr="Image result for boy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9754" y="2761899"/>
            <a:ext cx="770113" cy="770113"/>
          </a:xfrm>
          <a:prstGeom prst="rect">
            <a:avLst/>
          </a:prstGeom>
          <a:noFill/>
        </p:spPr>
      </p:pic>
      <p:pic>
        <p:nvPicPr>
          <p:cNvPr id="107524" name="Picture 4" descr="Image result for girl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2345" y="4244623"/>
            <a:ext cx="811388" cy="7662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99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1259" y="184143"/>
            <a:ext cx="8608423" cy="44474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6051" y="557607"/>
            <a:ext cx="85542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Draw tape diagrams to show that the ratios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2:3   4:6 </a:t>
            </a:r>
            <a:r>
              <a:rPr lang="en-US" sz="2400" dirty="0" smtClean="0">
                <a:latin typeface="Comic Sans MS" pitchFamily="66" charset="0"/>
              </a:rPr>
              <a:t>and</a:t>
            </a:r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 8:12</a:t>
            </a:r>
          </a:p>
          <a:p>
            <a:pPr algn="ctr"/>
            <a:r>
              <a:rPr lang="en-US" sz="2000" dirty="0" smtClean="0">
                <a:latin typeface="Comic Sans MS" pitchFamily="66" charset="0"/>
              </a:rPr>
              <a:t>are all equivalent</a:t>
            </a:r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 </a:t>
            </a:r>
            <a:endParaRPr lang="en-US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69354" y="2466278"/>
            <a:ext cx="552806" cy="559837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23029" y="2466276"/>
            <a:ext cx="552806" cy="559837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379338" y="3242867"/>
            <a:ext cx="552806" cy="559837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27890" y="3240522"/>
            <a:ext cx="552806" cy="559837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483912" y="3236782"/>
            <a:ext cx="552806" cy="567573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264954" y="2517078"/>
            <a:ext cx="552806" cy="5598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818629" y="2517076"/>
            <a:ext cx="552806" cy="5598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274938" y="3304956"/>
            <a:ext cx="552806" cy="5598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823490" y="3302611"/>
            <a:ext cx="552806" cy="5598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377429" y="2522720"/>
            <a:ext cx="552806" cy="5598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930585" y="2522721"/>
            <a:ext cx="552806" cy="5598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376909" y="3301656"/>
            <a:ext cx="552806" cy="5598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930584" y="3301654"/>
            <a:ext cx="552806" cy="5598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478095" y="3296009"/>
            <a:ext cx="552806" cy="5598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7031251" y="3296010"/>
            <a:ext cx="552806" cy="5598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391931" y="4633745"/>
            <a:ext cx="552806" cy="559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945606" y="4633743"/>
            <a:ext cx="552806" cy="559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493117" y="4628098"/>
            <a:ext cx="552806" cy="559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046273" y="4628099"/>
            <a:ext cx="552806" cy="559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581977" y="4633745"/>
            <a:ext cx="552806" cy="559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135652" y="4633743"/>
            <a:ext cx="552806" cy="559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683163" y="4628098"/>
            <a:ext cx="552806" cy="559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236319" y="4628099"/>
            <a:ext cx="552806" cy="559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386287" y="5418322"/>
            <a:ext cx="552806" cy="559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939962" y="5418320"/>
            <a:ext cx="552806" cy="559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487473" y="5423964"/>
            <a:ext cx="552806" cy="559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040629" y="5423965"/>
            <a:ext cx="552806" cy="559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576333" y="5418322"/>
            <a:ext cx="552806" cy="559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130008" y="5418320"/>
            <a:ext cx="552806" cy="559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677519" y="5423964"/>
            <a:ext cx="552806" cy="559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230675" y="5423965"/>
            <a:ext cx="552806" cy="559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766377" y="5418323"/>
            <a:ext cx="552806" cy="559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320052" y="5418321"/>
            <a:ext cx="552806" cy="559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867563" y="5423965"/>
            <a:ext cx="552806" cy="559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7420719" y="5423966"/>
            <a:ext cx="552806" cy="559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7" grpId="0" animBg="1"/>
      <p:bldP spid="44" grpId="0" animBg="1"/>
      <p:bldP spid="45" grpId="0" animBg="1"/>
      <p:bldP spid="46" grpId="0" animBg="1"/>
      <p:bldP spid="47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7079" y="1133384"/>
            <a:ext cx="8237486" cy="24968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1259" y="184143"/>
            <a:ext cx="8608423" cy="44474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01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8708" y="710001"/>
            <a:ext cx="8382000" cy="2831544"/>
          </a:xfrm>
          <a:prstGeom prst="rect">
            <a:avLst/>
          </a:prstGeom>
          <a:noFill/>
          <a:ln w="762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AntigoniBd" pitchFamily="34" charset="0"/>
              </a:rPr>
              <a:t>Homework</a:t>
            </a:r>
          </a:p>
          <a:p>
            <a:pPr algn="ctr"/>
            <a:r>
              <a:rPr lang="en-US" sz="2800" b="1" u="sng" dirty="0" smtClean="0">
                <a:solidFill>
                  <a:srgbClr val="7030A0"/>
                </a:solidFill>
              </a:rPr>
              <a:t>Due</a:t>
            </a:r>
            <a:r>
              <a:rPr lang="en-US" sz="2800" b="1" u="sng" dirty="0" smtClean="0">
                <a:solidFill>
                  <a:srgbClr val="7030A0"/>
                </a:solidFill>
              </a:rPr>
              <a:t>: </a:t>
            </a:r>
            <a:r>
              <a:rPr lang="en-US" sz="2800" b="1" u="sng" smtClean="0">
                <a:solidFill>
                  <a:srgbClr val="7030A0"/>
                </a:solidFill>
              </a:rPr>
              <a:t>Monday September 12</a:t>
            </a:r>
            <a:r>
              <a:rPr lang="en-US" sz="2800" b="1" u="sng" baseline="30000" smtClean="0">
                <a:solidFill>
                  <a:srgbClr val="7030A0"/>
                </a:solidFill>
              </a:rPr>
              <a:t>th</a:t>
            </a:r>
            <a:r>
              <a:rPr lang="en-US" sz="2800" b="1" u="sng" smtClean="0">
                <a:solidFill>
                  <a:srgbClr val="7030A0"/>
                </a:solidFill>
              </a:rPr>
              <a:t> </a:t>
            </a:r>
            <a:endParaRPr lang="en-US" sz="2800" u="sng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4800" dirty="0" smtClean="0"/>
              <a:t> exit ticket questions 1-3</a:t>
            </a:r>
          </a:p>
          <a:p>
            <a:pPr>
              <a:buFont typeface="Wingdings" pitchFamily="2" charset="2"/>
              <a:buChar char="q"/>
            </a:pPr>
            <a:r>
              <a:rPr lang="en-US" sz="4800" b="1" dirty="0" smtClean="0"/>
              <a:t> (7.2) page 348   10-18</a:t>
            </a:r>
            <a:r>
              <a:rPr lang="en-US" sz="4800" dirty="0" smtClean="0"/>
              <a:t> </a:t>
            </a:r>
            <a:endParaRPr lang="en-US" sz="4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65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280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AntigoniBd</vt:lpstr>
      <vt:lpstr>Arial</vt:lpstr>
      <vt:lpstr>Calibri</vt:lpstr>
      <vt:lpstr>Comic Sans MS</vt:lpstr>
      <vt:lpstr>Wingdings</vt:lpstr>
      <vt:lpstr>Office Theme</vt:lpstr>
      <vt:lpstr>Ratios Module 1: Lesson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Ratios Module 1: Lesson 4</dc:title>
  <dc:creator>Crawford Family</dc:creator>
  <cp:lastModifiedBy>Penny Crawford</cp:lastModifiedBy>
  <cp:revision>3</cp:revision>
  <dcterms:created xsi:type="dcterms:W3CDTF">2016-09-06T03:12:59Z</dcterms:created>
  <dcterms:modified xsi:type="dcterms:W3CDTF">2016-09-09T16:38:30Z</dcterms:modified>
</cp:coreProperties>
</file>