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7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58AB24-85A0-4F5C-BAC4-772D544E0BC0}"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8AB24-85A0-4F5C-BAC4-772D544E0BC0}"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8AB24-85A0-4F5C-BAC4-772D544E0BC0}"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58AB24-85A0-4F5C-BAC4-772D544E0BC0}"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58AB24-85A0-4F5C-BAC4-772D544E0BC0}" type="datetimeFigureOut">
              <a:rPr lang="en-US" smtClean="0"/>
              <a:pPr/>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58AB24-85A0-4F5C-BAC4-772D544E0BC0}" type="datetimeFigureOut">
              <a:rPr lang="en-US" smtClean="0"/>
              <a:pPr/>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58AB24-85A0-4F5C-BAC4-772D544E0BC0}" type="datetimeFigureOut">
              <a:rPr lang="en-US" smtClean="0"/>
              <a:pPr/>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58AB24-85A0-4F5C-BAC4-772D544E0BC0}" type="datetimeFigureOut">
              <a:rPr lang="en-US" smtClean="0"/>
              <a:pPr/>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8AB24-85A0-4F5C-BAC4-772D544E0BC0}" type="datetimeFigureOut">
              <a:rPr lang="en-US" smtClean="0"/>
              <a:pPr/>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8AB24-85A0-4F5C-BAC4-772D544E0BC0}" type="datetimeFigureOut">
              <a:rPr lang="en-US" smtClean="0"/>
              <a:pPr/>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8AB24-85A0-4F5C-BAC4-772D544E0BC0}" type="datetimeFigureOut">
              <a:rPr lang="en-US" smtClean="0"/>
              <a:pPr/>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6EB2A-CEAD-4369-AD36-EE3D0B2A3E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8AB24-85A0-4F5C-BAC4-772D544E0BC0}" type="datetimeFigureOut">
              <a:rPr lang="en-US" smtClean="0"/>
              <a:pPr/>
              <a:t>9/13/2016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6EB2A-CEAD-4369-AD36-EE3D0B2A3E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31" y="1542764"/>
            <a:ext cx="7886700" cy="2017854"/>
          </a:xfrm>
          <a:solidFill>
            <a:srgbClr val="FFFF00"/>
          </a:solidFill>
        </p:spPr>
        <p:txBody>
          <a:bodyPr>
            <a:noAutofit/>
          </a:bodyPr>
          <a:lstStyle/>
          <a:p>
            <a:pPr algn="ctr"/>
            <a:r>
              <a:rPr lang="en-US" sz="7200" b="1" dirty="0" smtClean="0"/>
              <a:t>Ratios</a:t>
            </a:r>
            <a:r>
              <a:rPr lang="en-US" sz="5400" dirty="0" smtClean="0"/>
              <a:t/>
            </a:r>
            <a:br>
              <a:rPr lang="en-US" sz="5400" dirty="0" smtClean="0"/>
            </a:br>
            <a:r>
              <a:rPr lang="en-US" sz="5400" b="1" dirty="0" smtClean="0"/>
              <a:t>Module 1: Lesson 5</a:t>
            </a:r>
            <a:endParaRPr lang="en-US"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267791" y="168265"/>
            <a:ext cx="8608423" cy="460838"/>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66259" y="534387"/>
            <a:ext cx="8811491" cy="1938992"/>
          </a:xfrm>
          <a:prstGeom prst="rect">
            <a:avLst/>
          </a:prstGeom>
          <a:noFill/>
        </p:spPr>
        <p:txBody>
          <a:bodyPr wrap="square" rtlCol="0">
            <a:spAutoFit/>
          </a:bodyPr>
          <a:lstStyle/>
          <a:p>
            <a:r>
              <a:rPr lang="en-US" sz="2400" dirty="0" smtClean="0"/>
              <a:t> Mrs. Tate and Mr. Johnson were folding report cards to send home to parents. The ratio of the number of report cards Mrs. Tate folded to the number that Mr. Johnson folded is</a:t>
            </a:r>
            <a:r>
              <a:rPr lang="en-US" sz="2400" b="1" dirty="0" smtClean="0"/>
              <a:t> 2:3</a:t>
            </a:r>
            <a:r>
              <a:rPr lang="en-US" sz="2400" dirty="0" smtClean="0"/>
              <a:t>. At the end of the day </a:t>
            </a:r>
            <a:r>
              <a:rPr lang="en-US" sz="2400" b="1" dirty="0" smtClean="0"/>
              <a:t>together they folded 300 report cards</a:t>
            </a:r>
            <a:r>
              <a:rPr lang="en-US" sz="2400" dirty="0" smtClean="0"/>
              <a:t>. How many did Mrs. Tate fold? How many did Mr. Johnson fold? </a:t>
            </a:r>
            <a:endParaRPr lang="en-US" dirty="0"/>
          </a:p>
        </p:txBody>
      </p:sp>
      <p:graphicFrame>
        <p:nvGraphicFramePr>
          <p:cNvPr id="10" name="Table 9"/>
          <p:cNvGraphicFramePr>
            <a:graphicFrameLocks noGrp="1"/>
          </p:cNvGraphicFramePr>
          <p:nvPr/>
        </p:nvGraphicFramePr>
        <p:xfrm>
          <a:off x="3443831" y="2792329"/>
          <a:ext cx="4975761" cy="1423404"/>
        </p:xfrm>
        <a:graphic>
          <a:graphicData uri="http://schemas.openxmlformats.org/drawingml/2006/table">
            <a:tbl>
              <a:tblPr/>
              <a:tblGrid>
                <a:gridCol w="710823">
                  <a:extLst>
                    <a:ext uri="{9D8B030D-6E8A-4147-A177-3AD203B41FA5}">
                      <a16:colId xmlns:a16="http://schemas.microsoft.com/office/drawing/2014/main" val="20000"/>
                    </a:ext>
                  </a:extLst>
                </a:gridCol>
                <a:gridCol w="710823">
                  <a:extLst>
                    <a:ext uri="{9D8B030D-6E8A-4147-A177-3AD203B41FA5}">
                      <a16:colId xmlns:a16="http://schemas.microsoft.com/office/drawing/2014/main" val="20001"/>
                    </a:ext>
                  </a:extLst>
                </a:gridCol>
                <a:gridCol w="710823">
                  <a:extLst>
                    <a:ext uri="{9D8B030D-6E8A-4147-A177-3AD203B41FA5}">
                      <a16:colId xmlns:a16="http://schemas.microsoft.com/office/drawing/2014/main" val="20002"/>
                    </a:ext>
                  </a:extLst>
                </a:gridCol>
                <a:gridCol w="710823">
                  <a:extLst>
                    <a:ext uri="{9D8B030D-6E8A-4147-A177-3AD203B41FA5}">
                      <a16:colId xmlns:a16="http://schemas.microsoft.com/office/drawing/2014/main" val="20003"/>
                    </a:ext>
                  </a:extLst>
                </a:gridCol>
                <a:gridCol w="710823">
                  <a:extLst>
                    <a:ext uri="{9D8B030D-6E8A-4147-A177-3AD203B41FA5}">
                      <a16:colId xmlns:a16="http://schemas.microsoft.com/office/drawing/2014/main" val="20004"/>
                    </a:ext>
                  </a:extLst>
                </a:gridCol>
                <a:gridCol w="710823">
                  <a:extLst>
                    <a:ext uri="{9D8B030D-6E8A-4147-A177-3AD203B41FA5}">
                      <a16:colId xmlns:a16="http://schemas.microsoft.com/office/drawing/2014/main" val="20005"/>
                    </a:ext>
                  </a:extLst>
                </a:gridCol>
                <a:gridCol w="710823">
                  <a:extLst>
                    <a:ext uri="{9D8B030D-6E8A-4147-A177-3AD203B41FA5}">
                      <a16:colId xmlns:a16="http://schemas.microsoft.com/office/drawing/2014/main" val="20006"/>
                    </a:ext>
                  </a:extLst>
                </a:gridCol>
              </a:tblGrid>
              <a:tr h="733991">
                <a:tc>
                  <a:txBody>
                    <a:bodyPr/>
                    <a:lstStyle/>
                    <a:p>
                      <a:pPr marL="0" marR="0" algn="just">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689413">
                <a:tc>
                  <a:txBody>
                    <a:bodyPr/>
                    <a:lstStyle/>
                    <a:p>
                      <a:pPr marL="0" marR="0" algn="just">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endParaRPr lang="en-US" sz="2600" dirty="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154375" y="2362926"/>
            <a:ext cx="2974693" cy="584775"/>
          </a:xfrm>
          <a:prstGeom prst="rect">
            <a:avLst/>
          </a:prstGeom>
          <a:noFill/>
        </p:spPr>
        <p:txBody>
          <a:bodyPr wrap="square" rtlCol="0">
            <a:spAutoFit/>
          </a:bodyPr>
          <a:lstStyle/>
          <a:p>
            <a:r>
              <a:rPr lang="en-US" sz="3200" b="1" dirty="0" smtClean="0">
                <a:solidFill>
                  <a:srgbClr val="0070C0"/>
                </a:solidFill>
                <a:latin typeface="Aharoni" pitchFamily="2" charset="-79"/>
                <a:cs typeface="Aharoni" pitchFamily="2" charset="-79"/>
              </a:rPr>
              <a:t>Ratio ___:___</a:t>
            </a:r>
            <a:endParaRPr lang="en-US" sz="3200" b="1" dirty="0">
              <a:solidFill>
                <a:srgbClr val="0070C0"/>
              </a:solidFill>
              <a:latin typeface="Aharoni" pitchFamily="2" charset="-79"/>
              <a:cs typeface="Aharoni" pitchFamily="2" charset="-79"/>
            </a:endParaRPr>
          </a:p>
        </p:txBody>
      </p:sp>
      <p:sp>
        <p:nvSpPr>
          <p:cNvPr id="12" name="Right Brace 11"/>
          <p:cNvSpPr/>
          <p:nvPr/>
        </p:nvSpPr>
        <p:spPr>
          <a:xfrm>
            <a:off x="5391398" y="2719450"/>
            <a:ext cx="570016" cy="1626920"/>
          </a:xfrm>
          <a:prstGeom prst="righ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5735772" y="2268184"/>
            <a:ext cx="3550721" cy="1261884"/>
          </a:xfrm>
          <a:prstGeom prst="rect">
            <a:avLst/>
          </a:prstGeom>
          <a:noFill/>
        </p:spPr>
        <p:txBody>
          <a:bodyPr wrap="square" rtlCol="0">
            <a:spAutoFit/>
          </a:bodyPr>
          <a:lstStyle/>
          <a:p>
            <a:r>
              <a:rPr lang="en-US" sz="2200" i="1" dirty="0" smtClean="0">
                <a:solidFill>
                  <a:srgbClr val="0070C0"/>
                </a:solidFill>
              </a:rPr>
              <a:t>They both total </a:t>
            </a:r>
            <a:r>
              <a:rPr lang="en-US" sz="3200" b="1" i="1" dirty="0" smtClean="0">
                <a:solidFill>
                  <a:srgbClr val="FF0000"/>
                </a:solidFill>
              </a:rPr>
              <a:t>300</a:t>
            </a:r>
            <a:r>
              <a:rPr lang="en-US" sz="2200" i="1" dirty="0" smtClean="0">
                <a:solidFill>
                  <a:srgbClr val="0070C0"/>
                </a:solidFill>
              </a:rPr>
              <a:t>. How do we find out how much each square is worth?</a:t>
            </a:r>
            <a:endParaRPr lang="en-US" sz="2200" i="1" dirty="0">
              <a:solidFill>
                <a:srgbClr val="0070C0"/>
              </a:solidFill>
            </a:endParaRPr>
          </a:p>
        </p:txBody>
      </p:sp>
      <p:pic>
        <p:nvPicPr>
          <p:cNvPr id="99331" name="Picture 3" descr="Image result for report card images"/>
          <p:cNvPicPr>
            <a:picLocks noChangeAspect="1" noChangeArrowheads="1"/>
          </p:cNvPicPr>
          <p:nvPr/>
        </p:nvPicPr>
        <p:blipFill>
          <a:blip r:embed="rId3" cstate="print"/>
          <a:srcRect/>
          <a:stretch>
            <a:fillRect/>
          </a:stretch>
        </p:blipFill>
        <p:spPr bwMode="auto">
          <a:xfrm>
            <a:off x="7019513" y="5115392"/>
            <a:ext cx="1910731" cy="1576353"/>
          </a:xfrm>
          <a:prstGeom prst="rect">
            <a:avLst/>
          </a:prstGeom>
          <a:noFill/>
        </p:spPr>
      </p:pic>
    </p:spTree>
    <p:extLst>
      <p:ext uri="{BB962C8B-B14F-4D97-AF65-F5344CB8AC3E}">
        <p14:creationId xmlns:p14="http://schemas.microsoft.com/office/powerpoint/2010/main" val="329678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http://www.clipartbest.com/cliparts/RcG/G4d/RcGG4daX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8322" y="4996314"/>
            <a:ext cx="1710047" cy="17100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stretch>
            <a:fillRect/>
          </a:stretch>
        </p:blipFill>
        <p:spPr>
          <a:xfrm>
            <a:off x="303417" y="156389"/>
            <a:ext cx="8608423" cy="460838"/>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90000" y="522514"/>
            <a:ext cx="9001496" cy="1661993"/>
          </a:xfrm>
          <a:prstGeom prst="rect">
            <a:avLst/>
          </a:prstGeom>
          <a:noFill/>
        </p:spPr>
        <p:txBody>
          <a:bodyPr wrap="square" rtlCol="0">
            <a:spAutoFit/>
          </a:bodyPr>
          <a:lstStyle/>
          <a:p>
            <a:pPr lvl="0"/>
            <a:r>
              <a:rPr lang="en-US" sz="2800" dirty="0" smtClean="0"/>
              <a:t>At a country concert, the ratio of the number of boys to the number of girls at the concert is </a:t>
            </a:r>
            <a:r>
              <a:rPr lang="en-US" sz="2800" b="1" dirty="0" smtClean="0"/>
              <a:t>2:7</a:t>
            </a:r>
            <a:r>
              <a:rPr lang="en-US" sz="2800" dirty="0" smtClean="0"/>
              <a:t>. If there are </a:t>
            </a:r>
            <a:r>
              <a:rPr lang="en-US" sz="2800" b="1" dirty="0" smtClean="0"/>
              <a:t>250 more </a:t>
            </a:r>
            <a:r>
              <a:rPr lang="en-US" sz="2800" dirty="0" smtClean="0"/>
              <a:t>girls then how many boys are there?</a:t>
            </a:r>
          </a:p>
          <a:p>
            <a:endParaRPr lang="en-US" dirty="0"/>
          </a:p>
        </p:txBody>
      </p:sp>
      <p:graphicFrame>
        <p:nvGraphicFramePr>
          <p:cNvPr id="9" name="Table 8"/>
          <p:cNvGraphicFramePr>
            <a:graphicFrameLocks noGrp="1"/>
          </p:cNvGraphicFramePr>
          <p:nvPr/>
        </p:nvGraphicFramePr>
        <p:xfrm>
          <a:off x="985654" y="2054431"/>
          <a:ext cx="5332019" cy="1377538"/>
        </p:xfrm>
        <a:graphic>
          <a:graphicData uri="http://schemas.openxmlformats.org/drawingml/2006/table">
            <a:tbl>
              <a:tblPr/>
              <a:tblGrid>
                <a:gridCol w="761717">
                  <a:extLst>
                    <a:ext uri="{9D8B030D-6E8A-4147-A177-3AD203B41FA5}">
                      <a16:colId xmlns:a16="http://schemas.microsoft.com/office/drawing/2014/main" val="20000"/>
                    </a:ext>
                  </a:extLst>
                </a:gridCol>
                <a:gridCol w="761717">
                  <a:extLst>
                    <a:ext uri="{9D8B030D-6E8A-4147-A177-3AD203B41FA5}">
                      <a16:colId xmlns:a16="http://schemas.microsoft.com/office/drawing/2014/main" val="20001"/>
                    </a:ext>
                  </a:extLst>
                </a:gridCol>
                <a:gridCol w="761717">
                  <a:extLst>
                    <a:ext uri="{9D8B030D-6E8A-4147-A177-3AD203B41FA5}">
                      <a16:colId xmlns:a16="http://schemas.microsoft.com/office/drawing/2014/main" val="20002"/>
                    </a:ext>
                  </a:extLst>
                </a:gridCol>
                <a:gridCol w="761717">
                  <a:extLst>
                    <a:ext uri="{9D8B030D-6E8A-4147-A177-3AD203B41FA5}">
                      <a16:colId xmlns:a16="http://schemas.microsoft.com/office/drawing/2014/main" val="20003"/>
                    </a:ext>
                  </a:extLst>
                </a:gridCol>
                <a:gridCol w="761717">
                  <a:extLst>
                    <a:ext uri="{9D8B030D-6E8A-4147-A177-3AD203B41FA5}">
                      <a16:colId xmlns:a16="http://schemas.microsoft.com/office/drawing/2014/main" val="20004"/>
                    </a:ext>
                  </a:extLst>
                </a:gridCol>
                <a:gridCol w="761717">
                  <a:extLst>
                    <a:ext uri="{9D8B030D-6E8A-4147-A177-3AD203B41FA5}">
                      <a16:colId xmlns:a16="http://schemas.microsoft.com/office/drawing/2014/main" val="20005"/>
                    </a:ext>
                  </a:extLst>
                </a:gridCol>
                <a:gridCol w="761717">
                  <a:extLst>
                    <a:ext uri="{9D8B030D-6E8A-4147-A177-3AD203B41FA5}">
                      <a16:colId xmlns:a16="http://schemas.microsoft.com/office/drawing/2014/main" val="20006"/>
                    </a:ext>
                  </a:extLst>
                </a:gridCol>
              </a:tblGrid>
              <a:tr h="710339">
                <a:tc>
                  <a:txBody>
                    <a:bodyPr/>
                    <a:lstStyle/>
                    <a:p>
                      <a:pPr marL="0" marR="0" algn="just">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67199">
                <a:tc>
                  <a:txBody>
                    <a:bodyPr/>
                    <a:lstStyle/>
                    <a:p>
                      <a:pPr marL="0" marR="0" algn="just">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0" name="TextBox 9"/>
          <p:cNvSpPr txBox="1"/>
          <p:nvPr/>
        </p:nvSpPr>
        <p:spPr>
          <a:xfrm>
            <a:off x="5545773" y="1341648"/>
            <a:ext cx="2974693" cy="584775"/>
          </a:xfrm>
          <a:prstGeom prst="rect">
            <a:avLst/>
          </a:prstGeom>
          <a:noFill/>
        </p:spPr>
        <p:txBody>
          <a:bodyPr wrap="square" rtlCol="0">
            <a:spAutoFit/>
          </a:bodyPr>
          <a:lstStyle/>
          <a:p>
            <a:r>
              <a:rPr lang="en-US" sz="3200" b="1" dirty="0" smtClean="0">
                <a:solidFill>
                  <a:srgbClr val="0070C0"/>
                </a:solidFill>
                <a:latin typeface="Aharoni" pitchFamily="2" charset="-79"/>
                <a:cs typeface="Aharoni" pitchFamily="2" charset="-79"/>
              </a:rPr>
              <a:t>Ratio ___:___</a:t>
            </a:r>
            <a:endParaRPr lang="en-US" sz="3200" b="1" dirty="0">
              <a:solidFill>
                <a:srgbClr val="0070C0"/>
              </a:solidFill>
              <a:latin typeface="Aharoni" pitchFamily="2" charset="-79"/>
              <a:cs typeface="Aharoni" pitchFamily="2" charset="-79"/>
            </a:endParaRPr>
          </a:p>
        </p:txBody>
      </p:sp>
      <p:sp>
        <p:nvSpPr>
          <p:cNvPr id="11" name="Right Brace 10"/>
          <p:cNvSpPr/>
          <p:nvPr/>
        </p:nvSpPr>
        <p:spPr>
          <a:xfrm rot="16200000">
            <a:off x="4269181" y="682830"/>
            <a:ext cx="326571" cy="3675414"/>
          </a:xfrm>
          <a:prstGeom prst="righ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4441371" y="1959424"/>
            <a:ext cx="4370120" cy="1600438"/>
          </a:xfrm>
          <a:prstGeom prst="rect">
            <a:avLst/>
          </a:prstGeom>
          <a:noFill/>
        </p:spPr>
        <p:txBody>
          <a:bodyPr wrap="square" rtlCol="0">
            <a:spAutoFit/>
          </a:bodyPr>
          <a:lstStyle/>
          <a:p>
            <a:pPr algn="r"/>
            <a:r>
              <a:rPr lang="en-US" sz="2200" i="1" dirty="0" smtClean="0">
                <a:solidFill>
                  <a:srgbClr val="0070C0"/>
                </a:solidFill>
              </a:rPr>
              <a:t>These squares represent </a:t>
            </a:r>
            <a:r>
              <a:rPr lang="en-US" sz="3200" b="1" i="1" dirty="0" smtClean="0">
                <a:solidFill>
                  <a:srgbClr val="FF0000"/>
                </a:solidFill>
              </a:rPr>
              <a:t> 250</a:t>
            </a:r>
            <a:r>
              <a:rPr lang="en-US" sz="2200" i="1" dirty="0" smtClean="0">
                <a:solidFill>
                  <a:srgbClr val="0070C0"/>
                </a:solidFill>
              </a:rPr>
              <a:t> girls. </a:t>
            </a:r>
          </a:p>
          <a:p>
            <a:pPr algn="r"/>
            <a:r>
              <a:rPr lang="en-US" sz="2200" i="1" dirty="0" smtClean="0">
                <a:solidFill>
                  <a:srgbClr val="0070C0"/>
                </a:solidFill>
              </a:rPr>
              <a:t>How do we find out</a:t>
            </a:r>
          </a:p>
          <a:p>
            <a:pPr algn="r"/>
            <a:r>
              <a:rPr lang="en-US" sz="2200" i="1" dirty="0" smtClean="0">
                <a:solidFill>
                  <a:srgbClr val="0070C0"/>
                </a:solidFill>
              </a:rPr>
              <a:t>much 1 square is</a:t>
            </a:r>
          </a:p>
          <a:p>
            <a:pPr algn="r"/>
            <a:r>
              <a:rPr lang="en-US" sz="2200" i="1" dirty="0" smtClean="0">
                <a:solidFill>
                  <a:srgbClr val="0070C0"/>
                </a:solidFill>
              </a:rPr>
              <a:t>worth?</a:t>
            </a:r>
            <a:endParaRPr lang="en-US" sz="2200" i="1" dirty="0">
              <a:solidFill>
                <a:srgbClr val="0070C0"/>
              </a:solidFill>
            </a:endParaRPr>
          </a:p>
        </p:txBody>
      </p:sp>
    </p:spTree>
    <p:extLst>
      <p:ext uri="{BB962C8B-B14F-4D97-AF65-F5344CB8AC3E}">
        <p14:creationId xmlns:p14="http://schemas.microsoft.com/office/powerpoint/2010/main" val="207098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366051" y="967413"/>
            <a:ext cx="8404995" cy="3983410"/>
          </a:xfrm>
          <a:prstGeom prst="rect">
            <a:avLst/>
          </a:prstGeom>
        </p:spPr>
      </p:pic>
      <p:pic>
        <p:nvPicPr>
          <p:cNvPr id="6" name="Picture 5"/>
          <p:cNvPicPr>
            <a:picLocks noChangeAspect="1"/>
          </p:cNvPicPr>
          <p:nvPr/>
        </p:nvPicPr>
        <p:blipFill>
          <a:blip r:embed="rId3" cstate="print"/>
          <a:stretch>
            <a:fillRect/>
          </a:stretch>
        </p:blipFill>
        <p:spPr>
          <a:xfrm>
            <a:off x="267791" y="203890"/>
            <a:ext cx="8608423" cy="460838"/>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03803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8708" y="710001"/>
            <a:ext cx="8382000" cy="3570208"/>
          </a:xfrm>
          <a:prstGeom prst="rect">
            <a:avLst/>
          </a:prstGeom>
          <a:noFill/>
          <a:ln w="76200">
            <a:solidFill>
              <a:schemeClr val="tx1">
                <a:lumMod val="75000"/>
                <a:lumOff val="25000"/>
              </a:schemeClr>
            </a:solidFill>
          </a:ln>
        </p:spPr>
        <p:txBody>
          <a:bodyPr wrap="square" rtlCol="0">
            <a:spAutoFit/>
          </a:bodyPr>
          <a:lstStyle/>
          <a:p>
            <a:pPr algn="ctr"/>
            <a:r>
              <a:rPr lang="en-US" sz="5400" dirty="0" smtClean="0">
                <a:latin typeface="AntigoniBd" pitchFamily="34" charset="0"/>
              </a:rPr>
              <a:t>Homework</a:t>
            </a:r>
          </a:p>
          <a:p>
            <a:pPr algn="ctr"/>
            <a:r>
              <a:rPr lang="en-US" sz="2800" b="1" u="sng" dirty="0" smtClean="0">
                <a:solidFill>
                  <a:srgbClr val="7030A0"/>
                </a:solidFill>
              </a:rPr>
              <a:t>Due</a:t>
            </a:r>
            <a:r>
              <a:rPr lang="en-US" sz="2800" b="1" u="sng" dirty="0" smtClean="0">
                <a:solidFill>
                  <a:srgbClr val="7030A0"/>
                </a:solidFill>
              </a:rPr>
              <a:t>: </a:t>
            </a:r>
            <a:r>
              <a:rPr lang="en-US" sz="2800" b="1" u="sng" smtClean="0">
                <a:solidFill>
                  <a:srgbClr val="7030A0"/>
                </a:solidFill>
              </a:rPr>
              <a:t>Wednesday September 14th</a:t>
            </a:r>
            <a:endParaRPr lang="en-US" sz="2800" u="sng" dirty="0" smtClean="0">
              <a:solidFill>
                <a:srgbClr val="7030A0"/>
              </a:solidFill>
            </a:endParaRPr>
          </a:p>
          <a:p>
            <a:pPr>
              <a:buFont typeface="Wingdings" pitchFamily="2" charset="2"/>
              <a:buChar char="q"/>
            </a:pPr>
            <a:r>
              <a:rPr lang="en-US" sz="4800" dirty="0" smtClean="0"/>
              <a:t> exit ticket questions 1-3</a:t>
            </a:r>
          </a:p>
          <a:p>
            <a:pPr>
              <a:buFont typeface="Wingdings" pitchFamily="2" charset="2"/>
              <a:buChar char="q"/>
            </a:pPr>
            <a:r>
              <a:rPr lang="en-US" sz="4800" b="1" dirty="0" smtClean="0"/>
              <a:t> ENY 1.5 worksheet </a:t>
            </a:r>
            <a:r>
              <a:rPr lang="en-US" sz="2800" b="1" dirty="0" smtClean="0"/>
              <a:t>(on the backside)</a:t>
            </a:r>
            <a:r>
              <a:rPr lang="en-US" sz="4800" b="1" dirty="0" smtClean="0"/>
              <a:t>         	questions 1-6</a:t>
            </a:r>
            <a:endParaRPr lang="en-US" sz="4800" dirty="0" smtClean="0">
              <a:solidFill>
                <a:srgbClr val="FF0000"/>
              </a:solidFill>
            </a:endParaRPr>
          </a:p>
        </p:txBody>
      </p:sp>
    </p:spTree>
    <p:extLst>
      <p:ext uri="{BB962C8B-B14F-4D97-AF65-F5344CB8AC3E}">
        <p14:creationId xmlns:p14="http://schemas.microsoft.com/office/powerpoint/2010/main" val="122565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67791" y="156457"/>
            <a:ext cx="8608423" cy="460838"/>
          </a:xfrm>
          <a:prstGeom prst="rect">
            <a:avLst/>
          </a:prstGeom>
        </p:spPr>
      </p:pic>
      <p:pic>
        <p:nvPicPr>
          <p:cNvPr id="22530" name="Picture 2" descr="http://cliparts.co/cliparts/8Tx/ngM/8TxngMXk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18599" y="6013471"/>
            <a:ext cx="1623881" cy="607251"/>
          </a:xfrm>
          <a:prstGeom prst="rect">
            <a:avLst/>
          </a:prstGeom>
          <a:noFill/>
          <a:extLst>
            <a:ext uri="{909E8E84-426E-40DD-AFC4-6F175D3DCCD1}">
              <a14:hiddenFill xmlns:a14="http://schemas.microsoft.com/office/drawing/2010/main">
                <a:solidFill>
                  <a:srgbClr val="FFFFFF"/>
                </a:solidFill>
              </a14:hiddenFill>
            </a:ext>
          </a:extLst>
        </p:spPr>
      </p:pic>
      <p:pic>
        <p:nvPicPr>
          <p:cNvPr id="22532" name="Picture 4" descr="http://clipartion.com/wp-content/uploads/2015/10/family-car-clipart-free-clipart-image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343155" y="6011081"/>
            <a:ext cx="1603191" cy="63279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25794" y="534928"/>
            <a:ext cx="8675135" cy="1938992"/>
          </a:xfrm>
          <a:prstGeom prst="rect">
            <a:avLst/>
          </a:prstGeom>
          <a:noFill/>
        </p:spPr>
        <p:txBody>
          <a:bodyPr wrap="square" rtlCol="0">
            <a:spAutoFit/>
          </a:bodyPr>
          <a:lstStyle/>
          <a:p>
            <a:pPr algn="ctr"/>
            <a:r>
              <a:rPr lang="en-US" sz="2400" dirty="0" smtClean="0">
                <a:latin typeface="Comic Sans MS" pitchFamily="66" charset="0"/>
              </a:rPr>
              <a:t>We are interested in the different types of vehicles that travel in our town. In August 96 registrations were purchased for passenger cars, and pick up trucks. For every 1 passenger car registered 7 trucks were registered. How many of each type were registered in August?</a:t>
            </a:r>
            <a:endParaRPr lang="en-US" sz="2400" dirty="0">
              <a:solidFill>
                <a:srgbClr val="FF0000"/>
              </a:solidFill>
              <a:latin typeface="Comic Sans MS" pitchFamily="66" charset="0"/>
            </a:endParaRPr>
          </a:p>
        </p:txBody>
      </p:sp>
      <p:sp>
        <p:nvSpPr>
          <p:cNvPr id="10" name="Rounded Rectangle 9"/>
          <p:cNvSpPr/>
          <p:nvPr/>
        </p:nvSpPr>
        <p:spPr>
          <a:xfrm>
            <a:off x="312512" y="5822069"/>
            <a:ext cx="960699" cy="740780"/>
          </a:xfrm>
          <a:prstGeom prst="roundRect">
            <a:avLst/>
          </a:prstGeom>
          <a:solidFill>
            <a:schemeClr val="bg1"/>
          </a:solidFill>
          <a:ln w="3810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3069215" y="5847146"/>
            <a:ext cx="960699" cy="740780"/>
          </a:xfrm>
          <a:prstGeom prst="roundRect">
            <a:avLst/>
          </a:prstGeom>
          <a:solidFill>
            <a:schemeClr val="bg1"/>
          </a:solidFill>
          <a:ln w="3810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926238" y="6065135"/>
            <a:ext cx="2974693" cy="584775"/>
          </a:xfrm>
          <a:prstGeom prst="rect">
            <a:avLst/>
          </a:prstGeom>
          <a:noFill/>
        </p:spPr>
        <p:txBody>
          <a:bodyPr wrap="square" rtlCol="0">
            <a:spAutoFit/>
          </a:bodyPr>
          <a:lstStyle/>
          <a:p>
            <a:r>
              <a:rPr lang="en-US" sz="3200" b="1" dirty="0" smtClean="0">
                <a:latin typeface="Aharoni" pitchFamily="2" charset="-79"/>
                <a:cs typeface="Aharoni" pitchFamily="2" charset="-79"/>
              </a:rPr>
              <a:t>Ratio ___ : ___</a:t>
            </a:r>
            <a:endParaRPr lang="en-US" sz="3200" b="1" dirty="0">
              <a:latin typeface="Aharoni" pitchFamily="2" charset="-79"/>
              <a:cs typeface="Aharoni" pitchFamily="2" charset="-79"/>
            </a:endParaRPr>
          </a:p>
        </p:txBody>
      </p:sp>
      <p:sp>
        <p:nvSpPr>
          <p:cNvPr id="14" name="Rectangle 13"/>
          <p:cNvSpPr/>
          <p:nvPr/>
        </p:nvSpPr>
        <p:spPr>
          <a:xfrm>
            <a:off x="987023" y="2705304"/>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5" name="Rectangle 14"/>
          <p:cNvSpPr/>
          <p:nvPr/>
        </p:nvSpPr>
        <p:spPr>
          <a:xfrm>
            <a:off x="988952" y="3737380"/>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pic>
        <p:nvPicPr>
          <p:cNvPr id="16" name="Picture 4" descr="http://clipartion.com/wp-content/uploads/2015/10/family-car-clipart-free-clipart-image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303363" y="2845807"/>
            <a:ext cx="611038" cy="24118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cliparts.co/cliparts/8Tx/ngM/8TxngMXkc.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31434" y="3874082"/>
            <a:ext cx="682966" cy="255395"/>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1375397" y="2710221"/>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2" name="Rectangle 21"/>
          <p:cNvSpPr/>
          <p:nvPr/>
        </p:nvSpPr>
        <p:spPr>
          <a:xfrm>
            <a:off x="2350720" y="3742296"/>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23" name="Rectangle 22"/>
          <p:cNvSpPr/>
          <p:nvPr/>
        </p:nvSpPr>
        <p:spPr>
          <a:xfrm>
            <a:off x="1773603" y="2710220"/>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4" name="Rectangle 23"/>
          <p:cNvSpPr/>
          <p:nvPr/>
        </p:nvSpPr>
        <p:spPr>
          <a:xfrm>
            <a:off x="3722320" y="3742296"/>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25" name="Rectangle 24"/>
          <p:cNvSpPr/>
          <p:nvPr/>
        </p:nvSpPr>
        <p:spPr>
          <a:xfrm>
            <a:off x="2171810" y="2710219"/>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6" name="Rectangle 25"/>
          <p:cNvSpPr/>
          <p:nvPr/>
        </p:nvSpPr>
        <p:spPr>
          <a:xfrm>
            <a:off x="5093920" y="3742295"/>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27" name="Rectangle 26"/>
          <p:cNvSpPr/>
          <p:nvPr/>
        </p:nvSpPr>
        <p:spPr>
          <a:xfrm>
            <a:off x="2570017" y="2710219"/>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8" name="Rectangle 27"/>
          <p:cNvSpPr/>
          <p:nvPr/>
        </p:nvSpPr>
        <p:spPr>
          <a:xfrm>
            <a:off x="6465520" y="3742296"/>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29" name="Rectangle 28"/>
          <p:cNvSpPr/>
          <p:nvPr/>
        </p:nvSpPr>
        <p:spPr>
          <a:xfrm>
            <a:off x="2968224" y="2710222"/>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0" name="Rectangle 29"/>
          <p:cNvSpPr/>
          <p:nvPr/>
        </p:nvSpPr>
        <p:spPr>
          <a:xfrm>
            <a:off x="979122" y="4140503"/>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1" name="Rectangle 30"/>
          <p:cNvSpPr/>
          <p:nvPr/>
        </p:nvSpPr>
        <p:spPr>
          <a:xfrm>
            <a:off x="3366429" y="2710220"/>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2" name="Rectangle 31"/>
          <p:cNvSpPr/>
          <p:nvPr/>
        </p:nvSpPr>
        <p:spPr>
          <a:xfrm>
            <a:off x="2350720" y="4140502"/>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3" name="Rectangle 32"/>
          <p:cNvSpPr/>
          <p:nvPr/>
        </p:nvSpPr>
        <p:spPr>
          <a:xfrm>
            <a:off x="3764636" y="2710220"/>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4" name="Rectangle 33"/>
          <p:cNvSpPr/>
          <p:nvPr/>
        </p:nvSpPr>
        <p:spPr>
          <a:xfrm>
            <a:off x="3722320" y="4140503"/>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5" name="Rectangle 34"/>
          <p:cNvSpPr/>
          <p:nvPr/>
        </p:nvSpPr>
        <p:spPr>
          <a:xfrm>
            <a:off x="4162843" y="2710220"/>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6" name="Rectangle 35"/>
          <p:cNvSpPr/>
          <p:nvPr/>
        </p:nvSpPr>
        <p:spPr>
          <a:xfrm>
            <a:off x="5093921" y="4140502"/>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7" name="Rectangle 36"/>
          <p:cNvSpPr/>
          <p:nvPr/>
        </p:nvSpPr>
        <p:spPr>
          <a:xfrm>
            <a:off x="4561047" y="2710219"/>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8" name="Rectangle 37"/>
          <p:cNvSpPr/>
          <p:nvPr/>
        </p:nvSpPr>
        <p:spPr>
          <a:xfrm>
            <a:off x="6465519" y="4140502"/>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9" name="Rectangle 38"/>
          <p:cNvSpPr/>
          <p:nvPr/>
        </p:nvSpPr>
        <p:spPr>
          <a:xfrm>
            <a:off x="4959257" y="2710220"/>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40" name="Rectangle 39"/>
          <p:cNvSpPr/>
          <p:nvPr/>
        </p:nvSpPr>
        <p:spPr>
          <a:xfrm>
            <a:off x="979121" y="4538709"/>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41" name="Rectangle 40"/>
          <p:cNvSpPr/>
          <p:nvPr/>
        </p:nvSpPr>
        <p:spPr>
          <a:xfrm>
            <a:off x="5357462" y="2710220"/>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42" name="Rectangle 41"/>
          <p:cNvSpPr/>
          <p:nvPr/>
        </p:nvSpPr>
        <p:spPr>
          <a:xfrm>
            <a:off x="2350720" y="4538709"/>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Tree>
    <p:extLst>
      <p:ext uri="{BB962C8B-B14F-4D97-AF65-F5344CB8AC3E}">
        <p14:creationId xmlns:p14="http://schemas.microsoft.com/office/powerpoint/2010/main" val="13697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par>
                                <p:cTn id="8" presetID="9"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dissolve">
                                      <p:cBhvr>
                                        <p:cTn id="10" dur="500"/>
                                        <p:tgtEl>
                                          <p:spTgt spid="1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left)">
                                      <p:cBhvr>
                                        <p:cTn id="21" dur="500"/>
                                        <p:tgtEl>
                                          <p:spTgt spid="2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500"/>
                                        <p:tgtEl>
                                          <p:spTgt spid="23"/>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left)">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left)">
                                      <p:cBhvr>
                                        <p:cTn id="37" dur="500"/>
                                        <p:tgtEl>
                                          <p:spTgt spid="25"/>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ipe(left)">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500"/>
                                        <p:tgtEl>
                                          <p:spTgt spid="27"/>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left)">
                                      <p:cBhvr>
                                        <p:cTn id="48" dur="5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wipe(left)">
                                      <p:cBhvr>
                                        <p:cTn id="56" dur="500"/>
                                        <p:tgtEl>
                                          <p:spTgt spid="30"/>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left)">
                                      <p:cBhvr>
                                        <p:cTn id="60" dur="500"/>
                                        <p:tgtEl>
                                          <p:spTgt spid="31"/>
                                        </p:tgtEl>
                                      </p:cBhvr>
                                    </p:animEffect>
                                  </p:childTnLst>
                                </p:cTn>
                              </p:par>
                            </p:childTnLst>
                          </p:cTn>
                        </p:par>
                        <p:par>
                          <p:cTn id="61" fill="hold">
                            <p:stCondLst>
                              <p:cond delay="1000"/>
                            </p:stCondLst>
                            <p:childTnLst>
                              <p:par>
                                <p:cTn id="62" presetID="22" presetClass="entr" presetSubtype="8"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left)">
                                      <p:cBhvr>
                                        <p:cTn id="64" dur="500"/>
                                        <p:tgtEl>
                                          <p:spTgt spid="32"/>
                                        </p:tgtEl>
                                      </p:cBhvr>
                                    </p:animEffect>
                                  </p:childTnLst>
                                </p:cTn>
                              </p:par>
                            </p:childTnLst>
                          </p:cTn>
                        </p:par>
                        <p:par>
                          <p:cTn id="65" fill="hold">
                            <p:stCondLst>
                              <p:cond delay="1500"/>
                            </p:stCondLst>
                            <p:childTnLst>
                              <p:par>
                                <p:cTn id="66" presetID="22" presetClass="entr" presetSubtype="8"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left)">
                                      <p:cBhvr>
                                        <p:cTn id="68" dur="500"/>
                                        <p:tgtEl>
                                          <p:spTgt spid="33"/>
                                        </p:tgtEl>
                                      </p:cBhvr>
                                    </p:animEffect>
                                  </p:childTnLst>
                                </p:cTn>
                              </p:par>
                            </p:childTnLst>
                          </p:cTn>
                        </p:par>
                        <p:par>
                          <p:cTn id="69" fill="hold">
                            <p:stCondLst>
                              <p:cond delay="2000"/>
                            </p:stCondLst>
                            <p:childTnLst>
                              <p:par>
                                <p:cTn id="70" presetID="22" presetClass="entr" presetSubtype="8" fill="hold" grpId="0" nodeType="after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wipe(left)">
                                      <p:cBhvr>
                                        <p:cTn id="72" dur="500"/>
                                        <p:tgtEl>
                                          <p:spTgt spid="34"/>
                                        </p:tgtEl>
                                      </p:cBhvr>
                                    </p:animEffect>
                                  </p:childTnLst>
                                </p:cTn>
                              </p:par>
                            </p:childTnLst>
                          </p:cTn>
                        </p:par>
                        <p:par>
                          <p:cTn id="73" fill="hold">
                            <p:stCondLst>
                              <p:cond delay="2500"/>
                            </p:stCondLst>
                            <p:childTnLst>
                              <p:par>
                                <p:cTn id="74" presetID="22" presetClass="entr" presetSubtype="8"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wipe(left)">
                                      <p:cBhvr>
                                        <p:cTn id="76" dur="500"/>
                                        <p:tgtEl>
                                          <p:spTgt spid="35"/>
                                        </p:tgtEl>
                                      </p:cBhvr>
                                    </p:animEffect>
                                  </p:childTnLst>
                                </p:cTn>
                              </p:par>
                            </p:childTnLst>
                          </p:cTn>
                        </p:par>
                        <p:par>
                          <p:cTn id="77" fill="hold">
                            <p:stCondLst>
                              <p:cond delay="3000"/>
                            </p:stCondLst>
                            <p:childTnLst>
                              <p:par>
                                <p:cTn id="78" presetID="22" presetClass="entr" presetSubtype="8" fill="hold" grpId="0"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3500"/>
                            </p:stCondLst>
                            <p:childTnLst>
                              <p:par>
                                <p:cTn id="82" presetID="22" presetClass="entr" presetSubtype="8"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wipe(left)">
                                      <p:cBhvr>
                                        <p:cTn id="84" dur="500"/>
                                        <p:tgtEl>
                                          <p:spTgt spid="37"/>
                                        </p:tgtEl>
                                      </p:cBhvr>
                                    </p:animEffect>
                                  </p:childTnLst>
                                </p:cTn>
                              </p:par>
                            </p:childTnLst>
                          </p:cTn>
                        </p:par>
                        <p:par>
                          <p:cTn id="85" fill="hold">
                            <p:stCondLst>
                              <p:cond delay="4000"/>
                            </p:stCondLst>
                            <p:childTnLst>
                              <p:par>
                                <p:cTn id="86" presetID="22" presetClass="entr" presetSubtype="8" fill="hold" grpId="0" nodeType="after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wipe(left)">
                                      <p:cBhvr>
                                        <p:cTn id="88" dur="500"/>
                                        <p:tgtEl>
                                          <p:spTgt spid="38"/>
                                        </p:tgtEl>
                                      </p:cBhvr>
                                    </p:animEffect>
                                  </p:childTnLst>
                                </p:cTn>
                              </p:par>
                            </p:childTnLst>
                          </p:cTn>
                        </p:par>
                        <p:par>
                          <p:cTn id="89" fill="hold">
                            <p:stCondLst>
                              <p:cond delay="4500"/>
                            </p:stCondLst>
                            <p:childTnLst>
                              <p:par>
                                <p:cTn id="90" presetID="22" presetClass="entr" presetSubtype="8" fill="hold" grpId="0" nodeType="after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wipe(left)">
                                      <p:cBhvr>
                                        <p:cTn id="92" dur="500"/>
                                        <p:tgtEl>
                                          <p:spTgt spid="39"/>
                                        </p:tgtEl>
                                      </p:cBhvr>
                                    </p:animEffect>
                                  </p:childTnLst>
                                </p:cTn>
                              </p:par>
                            </p:childTnLst>
                          </p:cTn>
                        </p:par>
                        <p:par>
                          <p:cTn id="93" fill="hold">
                            <p:stCondLst>
                              <p:cond delay="5000"/>
                            </p:stCondLst>
                            <p:childTnLst>
                              <p:par>
                                <p:cTn id="94" presetID="22" presetClass="entr" presetSubtype="8" fill="hold" grpId="0" nodeType="afterEffect">
                                  <p:stCondLst>
                                    <p:cond delay="0"/>
                                  </p:stCondLst>
                                  <p:childTnLst>
                                    <p:set>
                                      <p:cBhvr>
                                        <p:cTn id="95" dur="1" fill="hold">
                                          <p:stCondLst>
                                            <p:cond delay="0"/>
                                          </p:stCondLst>
                                        </p:cTn>
                                        <p:tgtEl>
                                          <p:spTgt spid="40"/>
                                        </p:tgtEl>
                                        <p:attrNameLst>
                                          <p:attrName>style.visibility</p:attrName>
                                        </p:attrNameLst>
                                      </p:cBhvr>
                                      <p:to>
                                        <p:strVal val="visible"/>
                                      </p:to>
                                    </p:set>
                                    <p:animEffect transition="in" filter="wipe(left)">
                                      <p:cBhvr>
                                        <p:cTn id="96" dur="500"/>
                                        <p:tgtEl>
                                          <p:spTgt spid="40"/>
                                        </p:tgtEl>
                                      </p:cBhvr>
                                    </p:animEffect>
                                  </p:childTnLst>
                                </p:cTn>
                              </p:par>
                            </p:childTnLst>
                          </p:cTn>
                        </p:par>
                        <p:par>
                          <p:cTn id="97" fill="hold">
                            <p:stCondLst>
                              <p:cond delay="5500"/>
                            </p:stCondLst>
                            <p:childTnLst>
                              <p:par>
                                <p:cTn id="98" presetID="22" presetClass="entr" presetSubtype="8" fill="hold" grpId="0" nodeType="after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wipe(left)">
                                      <p:cBhvr>
                                        <p:cTn id="100" dur="500"/>
                                        <p:tgtEl>
                                          <p:spTgt spid="41"/>
                                        </p:tgtEl>
                                      </p:cBhvr>
                                    </p:animEffect>
                                  </p:childTnLst>
                                </p:cTn>
                              </p:par>
                            </p:childTnLst>
                          </p:cTn>
                        </p:par>
                        <p:par>
                          <p:cTn id="101" fill="hold">
                            <p:stCondLst>
                              <p:cond delay="6000"/>
                            </p:stCondLst>
                            <p:childTnLst>
                              <p:par>
                                <p:cTn id="102" presetID="22" presetClass="entr" presetSubtype="8" fill="hold" grpId="0" nodeType="after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wipe(left)">
                                      <p:cBhvr>
                                        <p:cTn id="10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67791" y="156457"/>
            <a:ext cx="8608423" cy="460838"/>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25794" y="579172"/>
            <a:ext cx="8675135" cy="461665"/>
          </a:xfrm>
          <a:prstGeom prst="rect">
            <a:avLst/>
          </a:prstGeom>
          <a:noFill/>
        </p:spPr>
        <p:txBody>
          <a:bodyPr wrap="square" rtlCol="0">
            <a:spAutoFit/>
          </a:bodyPr>
          <a:lstStyle/>
          <a:p>
            <a:pPr algn="ctr"/>
            <a:r>
              <a:rPr lang="en-US" sz="2400" dirty="0" smtClean="0">
                <a:latin typeface="Comic Sans MS" pitchFamily="66" charset="0"/>
              </a:rPr>
              <a:t>Write 3 smaller equivalent ratios for the question below:</a:t>
            </a:r>
            <a:endParaRPr lang="en-US" sz="2400" dirty="0">
              <a:solidFill>
                <a:srgbClr val="FF0000"/>
              </a:solidFill>
              <a:latin typeface="Comic Sans MS" pitchFamily="66" charset="0"/>
            </a:endParaRPr>
          </a:p>
        </p:txBody>
      </p:sp>
      <p:sp>
        <p:nvSpPr>
          <p:cNvPr id="14" name="Rectangle 13"/>
          <p:cNvSpPr/>
          <p:nvPr/>
        </p:nvSpPr>
        <p:spPr>
          <a:xfrm>
            <a:off x="1016524" y="1363201"/>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5" name="Rectangle 14"/>
          <p:cNvSpPr/>
          <p:nvPr/>
        </p:nvSpPr>
        <p:spPr>
          <a:xfrm>
            <a:off x="1018453" y="2129806"/>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pic>
        <p:nvPicPr>
          <p:cNvPr id="16" name="Picture 4" descr="http://clipartion.com/wp-content/uploads/2015/10/family-car-clipart-free-clipart-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32864" y="1503704"/>
            <a:ext cx="611038" cy="24118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cliparts.co/cliparts/8Tx/ngM/8TxngMXkc.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60935" y="2281256"/>
            <a:ext cx="682966" cy="255395"/>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1404898" y="1368118"/>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2" name="Rectangle 21"/>
          <p:cNvSpPr/>
          <p:nvPr/>
        </p:nvSpPr>
        <p:spPr>
          <a:xfrm>
            <a:off x="2380221" y="2134722"/>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23" name="Rectangle 22"/>
          <p:cNvSpPr/>
          <p:nvPr/>
        </p:nvSpPr>
        <p:spPr>
          <a:xfrm>
            <a:off x="1803104" y="1368117"/>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4" name="Rectangle 23"/>
          <p:cNvSpPr/>
          <p:nvPr/>
        </p:nvSpPr>
        <p:spPr>
          <a:xfrm>
            <a:off x="3751821" y="2134722"/>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25" name="Rectangle 24"/>
          <p:cNvSpPr/>
          <p:nvPr/>
        </p:nvSpPr>
        <p:spPr>
          <a:xfrm>
            <a:off x="2201311" y="1368116"/>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6" name="Rectangle 25"/>
          <p:cNvSpPr/>
          <p:nvPr/>
        </p:nvSpPr>
        <p:spPr>
          <a:xfrm>
            <a:off x="5123421" y="2134721"/>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27" name="Rectangle 26"/>
          <p:cNvSpPr/>
          <p:nvPr/>
        </p:nvSpPr>
        <p:spPr>
          <a:xfrm>
            <a:off x="2599518" y="1368116"/>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8" name="Rectangle 27"/>
          <p:cNvSpPr/>
          <p:nvPr/>
        </p:nvSpPr>
        <p:spPr>
          <a:xfrm>
            <a:off x="1023369" y="2547677"/>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29" name="Rectangle 28"/>
          <p:cNvSpPr/>
          <p:nvPr/>
        </p:nvSpPr>
        <p:spPr>
          <a:xfrm>
            <a:off x="2997725" y="1368119"/>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0" name="Rectangle 29"/>
          <p:cNvSpPr/>
          <p:nvPr/>
        </p:nvSpPr>
        <p:spPr>
          <a:xfrm>
            <a:off x="2380223" y="2547677"/>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1" name="Rectangle 30"/>
          <p:cNvSpPr/>
          <p:nvPr/>
        </p:nvSpPr>
        <p:spPr>
          <a:xfrm>
            <a:off x="3395930" y="1368117"/>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2" name="Rectangle 31"/>
          <p:cNvSpPr/>
          <p:nvPr/>
        </p:nvSpPr>
        <p:spPr>
          <a:xfrm>
            <a:off x="3751821" y="2547676"/>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3" name="Rectangle 32"/>
          <p:cNvSpPr/>
          <p:nvPr/>
        </p:nvSpPr>
        <p:spPr>
          <a:xfrm>
            <a:off x="3794137" y="1368117"/>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4" name="Rectangle 33"/>
          <p:cNvSpPr/>
          <p:nvPr/>
        </p:nvSpPr>
        <p:spPr>
          <a:xfrm>
            <a:off x="5123421" y="2547677"/>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5" name="Rectangle 34"/>
          <p:cNvSpPr/>
          <p:nvPr/>
        </p:nvSpPr>
        <p:spPr>
          <a:xfrm>
            <a:off x="4192344" y="1368117"/>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6" name="Rectangle 35"/>
          <p:cNvSpPr/>
          <p:nvPr/>
        </p:nvSpPr>
        <p:spPr>
          <a:xfrm>
            <a:off x="1023370" y="2960631"/>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7" name="Rectangle 36"/>
          <p:cNvSpPr/>
          <p:nvPr/>
        </p:nvSpPr>
        <p:spPr>
          <a:xfrm>
            <a:off x="4590548" y="1368116"/>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8" name="Rectangle 37"/>
          <p:cNvSpPr/>
          <p:nvPr/>
        </p:nvSpPr>
        <p:spPr>
          <a:xfrm>
            <a:off x="2380221" y="2960630"/>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39" name="Rectangle 38"/>
          <p:cNvSpPr/>
          <p:nvPr/>
        </p:nvSpPr>
        <p:spPr>
          <a:xfrm>
            <a:off x="4988758" y="1368117"/>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40" name="Rectangle 39"/>
          <p:cNvSpPr/>
          <p:nvPr/>
        </p:nvSpPr>
        <p:spPr>
          <a:xfrm>
            <a:off x="3751822" y="2960631"/>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41" name="Rectangle 40"/>
          <p:cNvSpPr/>
          <p:nvPr/>
        </p:nvSpPr>
        <p:spPr>
          <a:xfrm>
            <a:off x="5386963" y="1368117"/>
            <a:ext cx="381964"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42" name="Rectangle 41"/>
          <p:cNvSpPr/>
          <p:nvPr/>
        </p:nvSpPr>
        <p:spPr>
          <a:xfrm>
            <a:off x="5123421" y="2960631"/>
            <a:ext cx="1352307" cy="381964"/>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43" name="TextBox 42"/>
          <p:cNvSpPr txBox="1"/>
          <p:nvPr/>
        </p:nvSpPr>
        <p:spPr>
          <a:xfrm>
            <a:off x="5962834" y="1301401"/>
            <a:ext cx="2974693" cy="584775"/>
          </a:xfrm>
          <a:prstGeom prst="rect">
            <a:avLst/>
          </a:prstGeom>
          <a:noFill/>
        </p:spPr>
        <p:txBody>
          <a:bodyPr wrap="square" rtlCol="0">
            <a:spAutoFit/>
          </a:bodyPr>
          <a:lstStyle/>
          <a:p>
            <a:r>
              <a:rPr lang="en-US" sz="3200" b="1" dirty="0" smtClean="0">
                <a:latin typeface="Aharoni" pitchFamily="2" charset="-79"/>
                <a:cs typeface="Aharoni" pitchFamily="2" charset="-79"/>
              </a:rPr>
              <a:t>Ratio ___ : ___</a:t>
            </a:r>
            <a:endParaRPr lang="en-US" sz="3200" b="1" dirty="0">
              <a:latin typeface="Aharoni" pitchFamily="2" charset="-79"/>
              <a:cs typeface="Aharoni" pitchFamily="2" charset="-79"/>
            </a:endParaRPr>
          </a:p>
        </p:txBody>
      </p:sp>
      <p:sp>
        <p:nvSpPr>
          <p:cNvPr id="44" name="TextBox 43"/>
          <p:cNvSpPr txBox="1"/>
          <p:nvPr/>
        </p:nvSpPr>
        <p:spPr>
          <a:xfrm>
            <a:off x="245376" y="6040552"/>
            <a:ext cx="8618405" cy="584775"/>
          </a:xfrm>
          <a:prstGeom prst="rect">
            <a:avLst/>
          </a:prstGeom>
          <a:noFill/>
        </p:spPr>
        <p:txBody>
          <a:bodyPr wrap="square" rtlCol="0">
            <a:spAutoFit/>
          </a:bodyPr>
          <a:lstStyle/>
          <a:p>
            <a:r>
              <a:rPr lang="en-US" sz="3200" b="1" dirty="0" smtClean="0">
                <a:latin typeface="Aharoni" pitchFamily="2" charset="-79"/>
                <a:cs typeface="Aharoni" pitchFamily="2" charset="-79"/>
              </a:rPr>
              <a:t>Ratio __:__    __:__    __:__</a:t>
            </a:r>
            <a:endParaRPr lang="en-US" sz="3200" b="1" dirty="0">
              <a:latin typeface="Aharoni" pitchFamily="2" charset="-79"/>
              <a:cs typeface="Aharoni" pitchFamily="2" charset="-79"/>
            </a:endParaRPr>
          </a:p>
        </p:txBody>
      </p:sp>
      <p:sp>
        <p:nvSpPr>
          <p:cNvPr id="45" name="TextBox 44"/>
          <p:cNvSpPr txBox="1"/>
          <p:nvPr/>
        </p:nvSpPr>
        <p:spPr>
          <a:xfrm>
            <a:off x="6799003" y="1909206"/>
            <a:ext cx="2227007" cy="4801314"/>
          </a:xfrm>
          <a:prstGeom prst="rect">
            <a:avLst/>
          </a:prstGeom>
          <a:noFill/>
        </p:spPr>
        <p:txBody>
          <a:bodyPr wrap="square" rtlCol="0">
            <a:spAutoFit/>
          </a:bodyPr>
          <a:lstStyle/>
          <a:p>
            <a:r>
              <a:rPr lang="en-US" dirty="0" smtClean="0">
                <a:latin typeface="Comic Sans MS" pitchFamily="66" charset="0"/>
              </a:rPr>
              <a:t>We are interested in the different types of vehicles that travel in our town. In August </a:t>
            </a:r>
          </a:p>
          <a:p>
            <a:r>
              <a:rPr lang="en-US" dirty="0" smtClean="0">
                <a:latin typeface="Comic Sans MS" pitchFamily="66" charset="0"/>
              </a:rPr>
              <a:t>96 registrations were purchased for passenger cars, and pick up trucks. For every </a:t>
            </a:r>
          </a:p>
          <a:p>
            <a:r>
              <a:rPr lang="en-US" dirty="0" smtClean="0">
                <a:latin typeface="Comic Sans MS" pitchFamily="66" charset="0"/>
              </a:rPr>
              <a:t>1 passenger car registered 7 trucks were registered. How many of each type were registered in August?</a:t>
            </a:r>
            <a:endParaRPr lang="en-US" dirty="0">
              <a:solidFill>
                <a:srgbClr val="FF0000"/>
              </a:solidFill>
              <a:latin typeface="Comic Sans MS" pitchFamily="66" charset="0"/>
            </a:endParaRPr>
          </a:p>
        </p:txBody>
      </p:sp>
    </p:spTree>
    <p:extLst>
      <p:ext uri="{BB962C8B-B14F-4D97-AF65-F5344CB8AC3E}">
        <p14:creationId xmlns:p14="http://schemas.microsoft.com/office/powerpoint/2010/main" val="136976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67791" y="126961"/>
            <a:ext cx="8608423" cy="460838"/>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06008" y="490685"/>
            <a:ext cx="7841574" cy="830997"/>
          </a:xfrm>
          <a:prstGeom prst="rect">
            <a:avLst/>
          </a:prstGeom>
          <a:noFill/>
        </p:spPr>
        <p:txBody>
          <a:bodyPr wrap="square" rtlCol="0">
            <a:spAutoFit/>
          </a:bodyPr>
          <a:lstStyle/>
          <a:p>
            <a:pPr algn="ctr"/>
            <a:r>
              <a:rPr lang="en-US" sz="2400" dirty="0" smtClean="0">
                <a:latin typeface="Comic Sans MS" pitchFamily="66" charset="0"/>
              </a:rPr>
              <a:t>Describe the 1</a:t>
            </a:r>
            <a:r>
              <a:rPr lang="en-US" sz="2400" baseline="30000" dirty="0" smtClean="0">
                <a:latin typeface="Comic Sans MS" pitchFamily="66" charset="0"/>
              </a:rPr>
              <a:t>st</a:t>
            </a:r>
            <a:r>
              <a:rPr lang="en-US" sz="2400" dirty="0" smtClean="0">
                <a:latin typeface="Comic Sans MS" pitchFamily="66" charset="0"/>
              </a:rPr>
              <a:t> ratio that you have come up with </a:t>
            </a:r>
          </a:p>
          <a:p>
            <a:pPr algn="ctr"/>
            <a:r>
              <a:rPr lang="en-US" sz="2400" dirty="0" smtClean="0">
                <a:latin typeface="Comic Sans MS" pitchFamily="66" charset="0"/>
              </a:rPr>
              <a:t>and draw a tape diagram to show that ratio. </a:t>
            </a:r>
            <a:endParaRPr lang="en-US" sz="2400" dirty="0">
              <a:solidFill>
                <a:srgbClr val="FF0000"/>
              </a:solidFill>
              <a:latin typeface="Comic Sans MS" pitchFamily="66" charset="0"/>
            </a:endParaRPr>
          </a:p>
        </p:txBody>
      </p:sp>
      <p:pic>
        <p:nvPicPr>
          <p:cNvPr id="16" name="Picture 4" descr="http://clipartion.com/wp-content/uploads/2015/10/family-car-clipart-free-clipart-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47613" y="2388630"/>
            <a:ext cx="611038" cy="24118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cliparts.co/cliparts/8Tx/ngM/8TxngMXkc.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75684" y="3166182"/>
            <a:ext cx="682966" cy="255395"/>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269957" y="1507901"/>
            <a:ext cx="2974693" cy="584775"/>
          </a:xfrm>
          <a:prstGeom prst="rect">
            <a:avLst/>
          </a:prstGeom>
          <a:noFill/>
        </p:spPr>
        <p:txBody>
          <a:bodyPr wrap="square" rtlCol="0">
            <a:spAutoFit/>
          </a:bodyPr>
          <a:lstStyle/>
          <a:p>
            <a:r>
              <a:rPr lang="en-US" sz="3200" b="1" dirty="0" smtClean="0">
                <a:latin typeface="Aharoni" pitchFamily="2" charset="-79"/>
                <a:cs typeface="Aharoni" pitchFamily="2" charset="-79"/>
              </a:rPr>
              <a:t>Ratio ___ : ___</a:t>
            </a:r>
            <a:endParaRPr lang="en-US" sz="3200" b="1" dirty="0">
              <a:latin typeface="Aharoni" pitchFamily="2" charset="-79"/>
              <a:cs typeface="Aharoni" pitchFamily="2" charset="-79"/>
            </a:endParaRPr>
          </a:p>
        </p:txBody>
      </p:sp>
      <p:sp>
        <p:nvSpPr>
          <p:cNvPr id="45" name="TextBox 44"/>
          <p:cNvSpPr txBox="1"/>
          <p:nvPr/>
        </p:nvSpPr>
        <p:spPr>
          <a:xfrm>
            <a:off x="6828503" y="1348765"/>
            <a:ext cx="2079524" cy="5355312"/>
          </a:xfrm>
          <a:prstGeom prst="rect">
            <a:avLst/>
          </a:prstGeom>
          <a:noFill/>
        </p:spPr>
        <p:txBody>
          <a:bodyPr wrap="square" rtlCol="0">
            <a:spAutoFit/>
          </a:bodyPr>
          <a:lstStyle/>
          <a:p>
            <a:pPr algn="ctr"/>
            <a:r>
              <a:rPr lang="en-US" dirty="0" smtClean="0">
                <a:latin typeface="Comic Sans MS" pitchFamily="66" charset="0"/>
              </a:rPr>
              <a:t>We are interested in the different types of vehicles that travel in our town. In August </a:t>
            </a:r>
          </a:p>
          <a:p>
            <a:pPr algn="ctr"/>
            <a:r>
              <a:rPr lang="en-US" dirty="0" smtClean="0">
                <a:latin typeface="Comic Sans MS" pitchFamily="66" charset="0"/>
              </a:rPr>
              <a:t>96 registrations were purchased for passenger cars, and pick up trucks. For every </a:t>
            </a:r>
          </a:p>
          <a:p>
            <a:pPr algn="ctr"/>
            <a:r>
              <a:rPr lang="en-US" dirty="0" smtClean="0">
                <a:latin typeface="Comic Sans MS" pitchFamily="66" charset="0"/>
              </a:rPr>
              <a:t>1 passenger car registered 7 trucks were registered. How many of each type were registered in August?</a:t>
            </a:r>
            <a:endParaRPr lang="en-US" dirty="0">
              <a:solidFill>
                <a:srgbClr val="FF0000"/>
              </a:solidFill>
              <a:latin typeface="Comic Sans MS" pitchFamily="66" charset="0"/>
            </a:endParaRPr>
          </a:p>
        </p:txBody>
      </p:sp>
      <p:pic>
        <p:nvPicPr>
          <p:cNvPr id="46" name="Picture 45"/>
          <p:cNvPicPr>
            <a:picLocks noChangeAspect="1"/>
          </p:cNvPicPr>
          <p:nvPr/>
        </p:nvPicPr>
        <p:blipFill>
          <a:blip r:embed="rId5" cstate="print"/>
          <a:srcRect l="8220" t="4569" b="86382"/>
          <a:stretch>
            <a:fillRect/>
          </a:stretch>
        </p:blipFill>
        <p:spPr>
          <a:xfrm>
            <a:off x="228600" y="5867400"/>
            <a:ext cx="6447048" cy="417870"/>
          </a:xfrm>
          <a:prstGeom prst="rect">
            <a:avLst/>
          </a:prstGeom>
        </p:spPr>
      </p:pic>
      <p:pic>
        <p:nvPicPr>
          <p:cNvPr id="47" name="Picture 46"/>
          <p:cNvPicPr>
            <a:picLocks noChangeAspect="1"/>
          </p:cNvPicPr>
          <p:nvPr/>
        </p:nvPicPr>
        <p:blipFill>
          <a:blip r:embed="rId5" cstate="print"/>
          <a:srcRect l="8220" t="55296" b="35282"/>
          <a:stretch>
            <a:fillRect/>
          </a:stretch>
        </p:blipFill>
        <p:spPr>
          <a:xfrm>
            <a:off x="228600" y="6248400"/>
            <a:ext cx="6447048" cy="435077"/>
          </a:xfrm>
          <a:prstGeom prst="rect">
            <a:avLst/>
          </a:prstGeom>
        </p:spPr>
      </p:pic>
    </p:spTree>
    <p:extLst>
      <p:ext uri="{BB962C8B-B14F-4D97-AF65-F5344CB8AC3E}">
        <p14:creationId xmlns:p14="http://schemas.microsoft.com/office/powerpoint/2010/main" val="13697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dissolv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dissolve">
                                      <p:cBhvr>
                                        <p:cTn id="1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67791" y="126961"/>
            <a:ext cx="8608423" cy="460838"/>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06008" y="490685"/>
            <a:ext cx="7841574" cy="830997"/>
          </a:xfrm>
          <a:prstGeom prst="rect">
            <a:avLst/>
          </a:prstGeom>
          <a:noFill/>
        </p:spPr>
        <p:txBody>
          <a:bodyPr wrap="square" rtlCol="0">
            <a:spAutoFit/>
          </a:bodyPr>
          <a:lstStyle/>
          <a:p>
            <a:pPr algn="ctr"/>
            <a:r>
              <a:rPr lang="en-US" sz="2400" dirty="0" smtClean="0">
                <a:latin typeface="Comic Sans MS" pitchFamily="66" charset="0"/>
              </a:rPr>
              <a:t>Describe the 2nd ratio that you have come up with </a:t>
            </a:r>
          </a:p>
          <a:p>
            <a:pPr algn="ctr"/>
            <a:r>
              <a:rPr lang="en-US" sz="2400" dirty="0" smtClean="0">
                <a:latin typeface="Comic Sans MS" pitchFamily="66" charset="0"/>
              </a:rPr>
              <a:t>and draw a tape diagram to show that ratio. </a:t>
            </a:r>
            <a:endParaRPr lang="en-US" sz="2400" dirty="0">
              <a:solidFill>
                <a:srgbClr val="FF0000"/>
              </a:solidFill>
              <a:latin typeface="Comic Sans MS" pitchFamily="66" charset="0"/>
            </a:endParaRPr>
          </a:p>
        </p:txBody>
      </p:sp>
      <p:pic>
        <p:nvPicPr>
          <p:cNvPr id="16" name="Picture 4" descr="http://clipartion.com/wp-content/uploads/2015/10/family-car-clipart-free-clipart-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47613" y="2388630"/>
            <a:ext cx="611038" cy="24118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cliparts.co/cliparts/8Tx/ngM/8TxngMXkc.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75684" y="3166182"/>
            <a:ext cx="682966" cy="255395"/>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269957" y="1507901"/>
            <a:ext cx="2974693" cy="584775"/>
          </a:xfrm>
          <a:prstGeom prst="rect">
            <a:avLst/>
          </a:prstGeom>
          <a:noFill/>
        </p:spPr>
        <p:txBody>
          <a:bodyPr wrap="square" rtlCol="0">
            <a:spAutoFit/>
          </a:bodyPr>
          <a:lstStyle/>
          <a:p>
            <a:r>
              <a:rPr lang="en-US" sz="3200" b="1" dirty="0" smtClean="0">
                <a:latin typeface="Aharoni" pitchFamily="2" charset="-79"/>
                <a:cs typeface="Aharoni" pitchFamily="2" charset="-79"/>
              </a:rPr>
              <a:t>Ratio ___ : ___</a:t>
            </a:r>
            <a:endParaRPr lang="en-US" sz="3200" b="1" dirty="0">
              <a:latin typeface="Aharoni" pitchFamily="2" charset="-79"/>
              <a:cs typeface="Aharoni" pitchFamily="2" charset="-79"/>
            </a:endParaRPr>
          </a:p>
        </p:txBody>
      </p:sp>
      <p:sp>
        <p:nvSpPr>
          <p:cNvPr id="45" name="TextBox 44"/>
          <p:cNvSpPr txBox="1"/>
          <p:nvPr/>
        </p:nvSpPr>
        <p:spPr>
          <a:xfrm>
            <a:off x="6828503" y="1348765"/>
            <a:ext cx="2079524" cy="5355312"/>
          </a:xfrm>
          <a:prstGeom prst="rect">
            <a:avLst/>
          </a:prstGeom>
          <a:noFill/>
        </p:spPr>
        <p:txBody>
          <a:bodyPr wrap="square" rtlCol="0">
            <a:spAutoFit/>
          </a:bodyPr>
          <a:lstStyle/>
          <a:p>
            <a:pPr algn="ctr"/>
            <a:r>
              <a:rPr lang="en-US" dirty="0" smtClean="0">
                <a:latin typeface="Comic Sans MS" pitchFamily="66" charset="0"/>
              </a:rPr>
              <a:t>We are interested in the different types of vehicles that travel in our town. In August </a:t>
            </a:r>
          </a:p>
          <a:p>
            <a:pPr algn="ctr"/>
            <a:r>
              <a:rPr lang="en-US" dirty="0" smtClean="0">
                <a:latin typeface="Comic Sans MS" pitchFamily="66" charset="0"/>
              </a:rPr>
              <a:t>96 registrations were purchased for passenger cars, and pick up trucks. For every </a:t>
            </a:r>
          </a:p>
          <a:p>
            <a:pPr algn="ctr"/>
            <a:r>
              <a:rPr lang="en-US" dirty="0" smtClean="0">
                <a:latin typeface="Comic Sans MS" pitchFamily="66" charset="0"/>
              </a:rPr>
              <a:t>1 passenger car registered 7 trucks were registered. How many of each type were registered in August?</a:t>
            </a:r>
            <a:endParaRPr lang="en-US" dirty="0">
              <a:solidFill>
                <a:srgbClr val="FF0000"/>
              </a:solidFill>
              <a:latin typeface="Comic Sans MS" pitchFamily="66" charset="0"/>
            </a:endParaRPr>
          </a:p>
        </p:txBody>
      </p:sp>
    </p:spTree>
    <p:extLst>
      <p:ext uri="{BB962C8B-B14F-4D97-AF65-F5344CB8AC3E}">
        <p14:creationId xmlns:p14="http://schemas.microsoft.com/office/powerpoint/2010/main" val="136976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67791" y="126961"/>
            <a:ext cx="8608423" cy="460838"/>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06008" y="490685"/>
            <a:ext cx="7841574" cy="830997"/>
          </a:xfrm>
          <a:prstGeom prst="rect">
            <a:avLst/>
          </a:prstGeom>
          <a:noFill/>
        </p:spPr>
        <p:txBody>
          <a:bodyPr wrap="square" rtlCol="0">
            <a:spAutoFit/>
          </a:bodyPr>
          <a:lstStyle/>
          <a:p>
            <a:pPr algn="ctr"/>
            <a:r>
              <a:rPr lang="en-US" sz="2400" dirty="0" smtClean="0">
                <a:latin typeface="Comic Sans MS" pitchFamily="66" charset="0"/>
              </a:rPr>
              <a:t>Describe the 3rd ratio that you have come up with </a:t>
            </a:r>
          </a:p>
          <a:p>
            <a:pPr algn="ctr"/>
            <a:r>
              <a:rPr lang="en-US" sz="2400" dirty="0" smtClean="0">
                <a:latin typeface="Comic Sans MS" pitchFamily="66" charset="0"/>
              </a:rPr>
              <a:t>and draw a tape diagram to show that ratio. </a:t>
            </a:r>
            <a:endParaRPr lang="en-US" sz="2400" dirty="0">
              <a:solidFill>
                <a:srgbClr val="FF0000"/>
              </a:solidFill>
              <a:latin typeface="Comic Sans MS" pitchFamily="66" charset="0"/>
            </a:endParaRPr>
          </a:p>
        </p:txBody>
      </p:sp>
      <p:pic>
        <p:nvPicPr>
          <p:cNvPr id="16" name="Picture 4" descr="http://clipartion.com/wp-content/uploads/2015/10/family-car-clipart-free-clipart-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47613" y="2388630"/>
            <a:ext cx="611038" cy="24118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cliparts.co/cliparts/8Tx/ngM/8TxngMXkc.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75684" y="3166182"/>
            <a:ext cx="682966" cy="255395"/>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269957" y="1507901"/>
            <a:ext cx="2974693" cy="584775"/>
          </a:xfrm>
          <a:prstGeom prst="rect">
            <a:avLst/>
          </a:prstGeom>
          <a:noFill/>
        </p:spPr>
        <p:txBody>
          <a:bodyPr wrap="square" rtlCol="0">
            <a:spAutoFit/>
          </a:bodyPr>
          <a:lstStyle/>
          <a:p>
            <a:r>
              <a:rPr lang="en-US" sz="3200" b="1" dirty="0" smtClean="0">
                <a:latin typeface="Aharoni" pitchFamily="2" charset="-79"/>
                <a:cs typeface="Aharoni" pitchFamily="2" charset="-79"/>
              </a:rPr>
              <a:t>Ratio ___ : ___</a:t>
            </a:r>
            <a:endParaRPr lang="en-US" sz="3200" b="1" dirty="0">
              <a:latin typeface="Aharoni" pitchFamily="2" charset="-79"/>
              <a:cs typeface="Aharoni" pitchFamily="2" charset="-79"/>
            </a:endParaRPr>
          </a:p>
        </p:txBody>
      </p:sp>
      <p:sp>
        <p:nvSpPr>
          <p:cNvPr id="45" name="TextBox 44"/>
          <p:cNvSpPr txBox="1"/>
          <p:nvPr/>
        </p:nvSpPr>
        <p:spPr>
          <a:xfrm>
            <a:off x="6828503" y="1348765"/>
            <a:ext cx="2079524" cy="5355312"/>
          </a:xfrm>
          <a:prstGeom prst="rect">
            <a:avLst/>
          </a:prstGeom>
          <a:noFill/>
        </p:spPr>
        <p:txBody>
          <a:bodyPr wrap="square" rtlCol="0">
            <a:spAutoFit/>
          </a:bodyPr>
          <a:lstStyle/>
          <a:p>
            <a:pPr algn="ctr"/>
            <a:r>
              <a:rPr lang="en-US" dirty="0" smtClean="0">
                <a:latin typeface="Comic Sans MS" pitchFamily="66" charset="0"/>
              </a:rPr>
              <a:t>We are interested in the different types of vehicles that travel in our town. In August </a:t>
            </a:r>
          </a:p>
          <a:p>
            <a:pPr algn="ctr"/>
            <a:r>
              <a:rPr lang="en-US" dirty="0" smtClean="0">
                <a:latin typeface="Comic Sans MS" pitchFamily="66" charset="0"/>
              </a:rPr>
              <a:t>96 registrations were purchased for passenger cars, and pick up trucks. For every </a:t>
            </a:r>
          </a:p>
          <a:p>
            <a:pPr algn="ctr"/>
            <a:r>
              <a:rPr lang="en-US" dirty="0" smtClean="0">
                <a:latin typeface="Comic Sans MS" pitchFamily="66" charset="0"/>
              </a:rPr>
              <a:t>1 passenger car registered 7 trucks were registered. How many of each type were registered in August?</a:t>
            </a:r>
            <a:endParaRPr lang="en-US" dirty="0">
              <a:solidFill>
                <a:srgbClr val="FF0000"/>
              </a:solidFill>
              <a:latin typeface="Comic Sans MS" pitchFamily="66" charset="0"/>
            </a:endParaRPr>
          </a:p>
        </p:txBody>
      </p:sp>
    </p:spTree>
    <p:extLst>
      <p:ext uri="{BB962C8B-B14F-4D97-AF65-F5344CB8AC3E}">
        <p14:creationId xmlns:p14="http://schemas.microsoft.com/office/powerpoint/2010/main" val="136976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67791" y="156457"/>
            <a:ext cx="8608423" cy="460838"/>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0" y="534928"/>
            <a:ext cx="9144000" cy="1862048"/>
          </a:xfrm>
          <a:prstGeom prst="rect">
            <a:avLst/>
          </a:prstGeom>
          <a:noFill/>
        </p:spPr>
        <p:txBody>
          <a:bodyPr wrap="square" rtlCol="0">
            <a:spAutoFit/>
          </a:bodyPr>
          <a:lstStyle/>
          <a:p>
            <a:pPr algn="ctr"/>
            <a:r>
              <a:rPr lang="en-US" sz="2300" dirty="0" smtClean="0">
                <a:latin typeface="Comic Sans MS" pitchFamily="66" charset="0"/>
              </a:rPr>
              <a:t>We are interested in the different types of vehicles that travel in our town. In September that for every </a:t>
            </a:r>
            <a:r>
              <a:rPr lang="en-US" sz="2300" dirty="0" smtClean="0">
                <a:solidFill>
                  <a:srgbClr val="FF0000"/>
                </a:solidFill>
                <a:latin typeface="Comic Sans MS" pitchFamily="66" charset="0"/>
              </a:rPr>
              <a:t>14 non commercial </a:t>
            </a:r>
            <a:r>
              <a:rPr lang="en-US" sz="2300" dirty="0" smtClean="0">
                <a:latin typeface="Comic Sans MS" pitchFamily="66" charset="0"/>
              </a:rPr>
              <a:t>vehicles on the road there are </a:t>
            </a:r>
            <a:r>
              <a:rPr lang="en-US" sz="2300" dirty="0" smtClean="0">
                <a:solidFill>
                  <a:srgbClr val="00B050"/>
                </a:solidFill>
                <a:latin typeface="Comic Sans MS" pitchFamily="66" charset="0"/>
              </a:rPr>
              <a:t>5 commercial vehicles</a:t>
            </a:r>
            <a:r>
              <a:rPr lang="en-US" sz="2300" dirty="0" smtClean="0">
                <a:latin typeface="Comic Sans MS" pitchFamily="66" charset="0"/>
              </a:rPr>
              <a:t>. If there are 108 more non commercial vehicles, how many commercial vehicles are there?</a:t>
            </a:r>
            <a:endParaRPr lang="en-US" sz="2300" dirty="0">
              <a:solidFill>
                <a:srgbClr val="FF0000"/>
              </a:solidFill>
              <a:latin typeface="Comic Sans MS" pitchFamily="66" charset="0"/>
            </a:endParaRPr>
          </a:p>
        </p:txBody>
      </p:sp>
      <p:pic>
        <p:nvPicPr>
          <p:cNvPr id="16" name="Picture 4" descr="http://clipartion.com/wp-content/uploads/2015/10/family-car-clipart-free-clipart-imag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91785" y="2639028"/>
            <a:ext cx="923555" cy="4381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4" name="Table 43"/>
          <p:cNvGraphicFramePr>
            <a:graphicFrameLocks noGrp="1"/>
          </p:cNvGraphicFramePr>
          <p:nvPr/>
        </p:nvGraphicFramePr>
        <p:xfrm>
          <a:off x="1319499" y="2604304"/>
          <a:ext cx="6204044" cy="462988"/>
        </p:xfrm>
        <a:graphic>
          <a:graphicData uri="http://schemas.openxmlformats.org/drawingml/2006/table">
            <a:tbl>
              <a:tblPr firstRow="1" bandRow="1">
                <a:tableStyleId>{5C22544A-7EE6-4342-B048-85BDC9FD1C3A}</a:tableStyleId>
              </a:tblPr>
              <a:tblGrid>
                <a:gridCol w="443146">
                  <a:extLst>
                    <a:ext uri="{9D8B030D-6E8A-4147-A177-3AD203B41FA5}">
                      <a16:colId xmlns:a16="http://schemas.microsoft.com/office/drawing/2014/main" val="20000"/>
                    </a:ext>
                  </a:extLst>
                </a:gridCol>
                <a:gridCol w="443146">
                  <a:extLst>
                    <a:ext uri="{9D8B030D-6E8A-4147-A177-3AD203B41FA5}">
                      <a16:colId xmlns:a16="http://schemas.microsoft.com/office/drawing/2014/main" val="20001"/>
                    </a:ext>
                  </a:extLst>
                </a:gridCol>
                <a:gridCol w="443146">
                  <a:extLst>
                    <a:ext uri="{9D8B030D-6E8A-4147-A177-3AD203B41FA5}">
                      <a16:colId xmlns:a16="http://schemas.microsoft.com/office/drawing/2014/main" val="20002"/>
                    </a:ext>
                  </a:extLst>
                </a:gridCol>
                <a:gridCol w="443146">
                  <a:extLst>
                    <a:ext uri="{9D8B030D-6E8A-4147-A177-3AD203B41FA5}">
                      <a16:colId xmlns:a16="http://schemas.microsoft.com/office/drawing/2014/main" val="20003"/>
                    </a:ext>
                  </a:extLst>
                </a:gridCol>
                <a:gridCol w="443146">
                  <a:extLst>
                    <a:ext uri="{9D8B030D-6E8A-4147-A177-3AD203B41FA5}">
                      <a16:colId xmlns:a16="http://schemas.microsoft.com/office/drawing/2014/main" val="20004"/>
                    </a:ext>
                  </a:extLst>
                </a:gridCol>
                <a:gridCol w="443146">
                  <a:extLst>
                    <a:ext uri="{9D8B030D-6E8A-4147-A177-3AD203B41FA5}">
                      <a16:colId xmlns:a16="http://schemas.microsoft.com/office/drawing/2014/main" val="20005"/>
                    </a:ext>
                  </a:extLst>
                </a:gridCol>
                <a:gridCol w="443146">
                  <a:extLst>
                    <a:ext uri="{9D8B030D-6E8A-4147-A177-3AD203B41FA5}">
                      <a16:colId xmlns:a16="http://schemas.microsoft.com/office/drawing/2014/main" val="20006"/>
                    </a:ext>
                  </a:extLst>
                </a:gridCol>
                <a:gridCol w="443146">
                  <a:extLst>
                    <a:ext uri="{9D8B030D-6E8A-4147-A177-3AD203B41FA5}">
                      <a16:colId xmlns:a16="http://schemas.microsoft.com/office/drawing/2014/main" val="20007"/>
                    </a:ext>
                  </a:extLst>
                </a:gridCol>
                <a:gridCol w="443146">
                  <a:extLst>
                    <a:ext uri="{9D8B030D-6E8A-4147-A177-3AD203B41FA5}">
                      <a16:colId xmlns:a16="http://schemas.microsoft.com/office/drawing/2014/main" val="20008"/>
                    </a:ext>
                  </a:extLst>
                </a:gridCol>
                <a:gridCol w="443146">
                  <a:extLst>
                    <a:ext uri="{9D8B030D-6E8A-4147-A177-3AD203B41FA5}">
                      <a16:colId xmlns:a16="http://schemas.microsoft.com/office/drawing/2014/main" val="20009"/>
                    </a:ext>
                  </a:extLst>
                </a:gridCol>
                <a:gridCol w="443146">
                  <a:extLst>
                    <a:ext uri="{9D8B030D-6E8A-4147-A177-3AD203B41FA5}">
                      <a16:colId xmlns:a16="http://schemas.microsoft.com/office/drawing/2014/main" val="20010"/>
                    </a:ext>
                  </a:extLst>
                </a:gridCol>
                <a:gridCol w="443146">
                  <a:extLst>
                    <a:ext uri="{9D8B030D-6E8A-4147-A177-3AD203B41FA5}">
                      <a16:colId xmlns:a16="http://schemas.microsoft.com/office/drawing/2014/main" val="20011"/>
                    </a:ext>
                  </a:extLst>
                </a:gridCol>
                <a:gridCol w="443146">
                  <a:extLst>
                    <a:ext uri="{9D8B030D-6E8A-4147-A177-3AD203B41FA5}">
                      <a16:colId xmlns:a16="http://schemas.microsoft.com/office/drawing/2014/main" val="20012"/>
                    </a:ext>
                  </a:extLst>
                </a:gridCol>
                <a:gridCol w="443146">
                  <a:extLst>
                    <a:ext uri="{9D8B030D-6E8A-4147-A177-3AD203B41FA5}">
                      <a16:colId xmlns:a16="http://schemas.microsoft.com/office/drawing/2014/main" val="20013"/>
                    </a:ext>
                  </a:extLst>
                </a:gridCol>
              </a:tblGrid>
              <a:tr h="462988">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pic>
        <p:nvPicPr>
          <p:cNvPr id="1026" name="Picture 2" descr="Image result for commercial truck clip art"/>
          <p:cNvPicPr>
            <a:picLocks noChangeAspect="1" noChangeArrowheads="1"/>
          </p:cNvPicPr>
          <p:nvPr/>
        </p:nvPicPr>
        <p:blipFill>
          <a:blip r:embed="rId4" cstate="print"/>
          <a:srcRect/>
          <a:stretch>
            <a:fillRect/>
          </a:stretch>
        </p:blipFill>
        <p:spPr bwMode="auto">
          <a:xfrm flipH="1">
            <a:off x="205170" y="3960037"/>
            <a:ext cx="1050908" cy="659757"/>
          </a:xfrm>
          <a:prstGeom prst="rect">
            <a:avLst/>
          </a:prstGeom>
          <a:noFill/>
        </p:spPr>
      </p:pic>
      <p:graphicFrame>
        <p:nvGraphicFramePr>
          <p:cNvPr id="45" name="Table 44"/>
          <p:cNvGraphicFramePr>
            <a:graphicFrameLocks noGrp="1"/>
          </p:cNvGraphicFramePr>
          <p:nvPr/>
        </p:nvGraphicFramePr>
        <p:xfrm>
          <a:off x="1321441" y="4114478"/>
          <a:ext cx="2174115" cy="426335"/>
        </p:xfrm>
        <a:graphic>
          <a:graphicData uri="http://schemas.openxmlformats.org/drawingml/2006/table">
            <a:tbl>
              <a:tblPr firstRow="1" bandRow="1">
                <a:tableStyleId>{5C22544A-7EE6-4342-B048-85BDC9FD1C3A}</a:tableStyleId>
              </a:tblPr>
              <a:tblGrid>
                <a:gridCol w="434823">
                  <a:extLst>
                    <a:ext uri="{9D8B030D-6E8A-4147-A177-3AD203B41FA5}">
                      <a16:colId xmlns:a16="http://schemas.microsoft.com/office/drawing/2014/main" val="20000"/>
                    </a:ext>
                  </a:extLst>
                </a:gridCol>
                <a:gridCol w="434823">
                  <a:extLst>
                    <a:ext uri="{9D8B030D-6E8A-4147-A177-3AD203B41FA5}">
                      <a16:colId xmlns:a16="http://schemas.microsoft.com/office/drawing/2014/main" val="20001"/>
                    </a:ext>
                  </a:extLst>
                </a:gridCol>
                <a:gridCol w="434823">
                  <a:extLst>
                    <a:ext uri="{9D8B030D-6E8A-4147-A177-3AD203B41FA5}">
                      <a16:colId xmlns:a16="http://schemas.microsoft.com/office/drawing/2014/main" val="20002"/>
                    </a:ext>
                  </a:extLst>
                </a:gridCol>
                <a:gridCol w="434823">
                  <a:extLst>
                    <a:ext uri="{9D8B030D-6E8A-4147-A177-3AD203B41FA5}">
                      <a16:colId xmlns:a16="http://schemas.microsoft.com/office/drawing/2014/main" val="20003"/>
                    </a:ext>
                  </a:extLst>
                </a:gridCol>
                <a:gridCol w="434823">
                  <a:extLst>
                    <a:ext uri="{9D8B030D-6E8A-4147-A177-3AD203B41FA5}">
                      <a16:colId xmlns:a16="http://schemas.microsoft.com/office/drawing/2014/main" val="20004"/>
                    </a:ext>
                  </a:extLst>
                </a:gridCol>
              </a:tblGrid>
              <a:tr h="426335">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47" name="TextBox 46"/>
          <p:cNvSpPr txBox="1"/>
          <p:nvPr/>
        </p:nvSpPr>
        <p:spPr>
          <a:xfrm>
            <a:off x="7488818" y="2500132"/>
            <a:ext cx="474562" cy="646331"/>
          </a:xfrm>
          <a:prstGeom prst="rect">
            <a:avLst/>
          </a:prstGeom>
          <a:noFill/>
        </p:spPr>
        <p:txBody>
          <a:bodyPr wrap="square" rtlCol="0">
            <a:spAutoFit/>
          </a:bodyPr>
          <a:lstStyle/>
          <a:p>
            <a:r>
              <a:rPr lang="en-US" sz="3600" dirty="0" smtClean="0"/>
              <a:t>=</a:t>
            </a:r>
            <a:endParaRPr lang="en-US" sz="3600" dirty="0"/>
          </a:p>
        </p:txBody>
      </p:sp>
      <p:sp>
        <p:nvSpPr>
          <p:cNvPr id="48" name="TextBox 47"/>
          <p:cNvSpPr txBox="1"/>
          <p:nvPr/>
        </p:nvSpPr>
        <p:spPr>
          <a:xfrm>
            <a:off x="3462758" y="4010307"/>
            <a:ext cx="474562" cy="646331"/>
          </a:xfrm>
          <a:prstGeom prst="rect">
            <a:avLst/>
          </a:prstGeom>
          <a:noFill/>
        </p:spPr>
        <p:txBody>
          <a:bodyPr wrap="square" rtlCol="0">
            <a:spAutoFit/>
          </a:bodyPr>
          <a:lstStyle/>
          <a:p>
            <a:r>
              <a:rPr lang="en-US" sz="3600" dirty="0" smtClean="0"/>
              <a:t>=</a:t>
            </a:r>
            <a:endParaRPr lang="en-US" sz="3600" dirty="0"/>
          </a:p>
        </p:txBody>
      </p:sp>
      <p:sp>
        <p:nvSpPr>
          <p:cNvPr id="49" name="TextBox 48"/>
          <p:cNvSpPr txBox="1"/>
          <p:nvPr/>
        </p:nvSpPr>
        <p:spPr>
          <a:xfrm>
            <a:off x="156506" y="5228265"/>
            <a:ext cx="2424464" cy="646331"/>
          </a:xfrm>
          <a:prstGeom prst="rect">
            <a:avLst/>
          </a:prstGeom>
          <a:noFill/>
        </p:spPr>
        <p:txBody>
          <a:bodyPr wrap="square" rtlCol="0">
            <a:spAutoFit/>
          </a:bodyPr>
          <a:lstStyle/>
          <a:p>
            <a:r>
              <a:rPr lang="en-US" sz="3600" dirty="0" smtClean="0"/>
              <a:t>Ratio: __:__</a:t>
            </a:r>
            <a:endParaRPr lang="en-US" sz="3600" dirty="0"/>
          </a:p>
        </p:txBody>
      </p:sp>
      <p:sp>
        <p:nvSpPr>
          <p:cNvPr id="54" name="TextBox 53"/>
          <p:cNvSpPr txBox="1"/>
          <p:nvPr/>
        </p:nvSpPr>
        <p:spPr>
          <a:xfrm>
            <a:off x="358816" y="6129169"/>
            <a:ext cx="8495818" cy="461665"/>
          </a:xfrm>
          <a:prstGeom prst="rect">
            <a:avLst/>
          </a:prstGeom>
          <a:noFill/>
        </p:spPr>
        <p:txBody>
          <a:bodyPr wrap="square" rtlCol="0">
            <a:spAutoFit/>
          </a:bodyPr>
          <a:lstStyle/>
          <a:p>
            <a:r>
              <a:rPr lang="en-US" sz="2400" b="1" dirty="0" smtClean="0"/>
              <a:t>Where do we represent the </a:t>
            </a:r>
            <a:r>
              <a:rPr lang="en-US" sz="2400" b="1" u="heavy" dirty="0" smtClean="0">
                <a:uFill>
                  <a:solidFill>
                    <a:srgbClr val="FFFF00"/>
                  </a:solidFill>
                </a:uFill>
              </a:rPr>
              <a:t>108 MORE </a:t>
            </a:r>
            <a:r>
              <a:rPr lang="en-US" sz="2400" b="1" dirty="0" smtClean="0"/>
              <a:t>noncommercial vehicles? </a:t>
            </a:r>
            <a:endParaRPr lang="en-US" sz="2400" b="1" dirty="0"/>
          </a:p>
        </p:txBody>
      </p:sp>
      <p:graphicFrame>
        <p:nvGraphicFramePr>
          <p:cNvPr id="55" name="Table 54"/>
          <p:cNvGraphicFramePr>
            <a:graphicFrameLocks noGrp="1"/>
          </p:cNvGraphicFramePr>
          <p:nvPr/>
        </p:nvGraphicFramePr>
        <p:xfrm>
          <a:off x="1321424" y="2606229"/>
          <a:ext cx="6204044" cy="462988"/>
        </p:xfrm>
        <a:graphic>
          <a:graphicData uri="http://schemas.openxmlformats.org/drawingml/2006/table">
            <a:tbl>
              <a:tblPr firstRow="1" bandRow="1">
                <a:tableStyleId>{5C22544A-7EE6-4342-B048-85BDC9FD1C3A}</a:tableStyleId>
              </a:tblPr>
              <a:tblGrid>
                <a:gridCol w="443146">
                  <a:extLst>
                    <a:ext uri="{9D8B030D-6E8A-4147-A177-3AD203B41FA5}">
                      <a16:colId xmlns:a16="http://schemas.microsoft.com/office/drawing/2014/main" val="20000"/>
                    </a:ext>
                  </a:extLst>
                </a:gridCol>
                <a:gridCol w="443146">
                  <a:extLst>
                    <a:ext uri="{9D8B030D-6E8A-4147-A177-3AD203B41FA5}">
                      <a16:colId xmlns:a16="http://schemas.microsoft.com/office/drawing/2014/main" val="20001"/>
                    </a:ext>
                  </a:extLst>
                </a:gridCol>
                <a:gridCol w="443146">
                  <a:extLst>
                    <a:ext uri="{9D8B030D-6E8A-4147-A177-3AD203B41FA5}">
                      <a16:colId xmlns:a16="http://schemas.microsoft.com/office/drawing/2014/main" val="20002"/>
                    </a:ext>
                  </a:extLst>
                </a:gridCol>
                <a:gridCol w="443146">
                  <a:extLst>
                    <a:ext uri="{9D8B030D-6E8A-4147-A177-3AD203B41FA5}">
                      <a16:colId xmlns:a16="http://schemas.microsoft.com/office/drawing/2014/main" val="20003"/>
                    </a:ext>
                  </a:extLst>
                </a:gridCol>
                <a:gridCol w="443146">
                  <a:extLst>
                    <a:ext uri="{9D8B030D-6E8A-4147-A177-3AD203B41FA5}">
                      <a16:colId xmlns:a16="http://schemas.microsoft.com/office/drawing/2014/main" val="20004"/>
                    </a:ext>
                  </a:extLst>
                </a:gridCol>
                <a:gridCol w="443146">
                  <a:extLst>
                    <a:ext uri="{9D8B030D-6E8A-4147-A177-3AD203B41FA5}">
                      <a16:colId xmlns:a16="http://schemas.microsoft.com/office/drawing/2014/main" val="20005"/>
                    </a:ext>
                  </a:extLst>
                </a:gridCol>
                <a:gridCol w="443146">
                  <a:extLst>
                    <a:ext uri="{9D8B030D-6E8A-4147-A177-3AD203B41FA5}">
                      <a16:colId xmlns:a16="http://schemas.microsoft.com/office/drawing/2014/main" val="20006"/>
                    </a:ext>
                  </a:extLst>
                </a:gridCol>
                <a:gridCol w="443146">
                  <a:extLst>
                    <a:ext uri="{9D8B030D-6E8A-4147-A177-3AD203B41FA5}">
                      <a16:colId xmlns:a16="http://schemas.microsoft.com/office/drawing/2014/main" val="20007"/>
                    </a:ext>
                  </a:extLst>
                </a:gridCol>
                <a:gridCol w="443146">
                  <a:extLst>
                    <a:ext uri="{9D8B030D-6E8A-4147-A177-3AD203B41FA5}">
                      <a16:colId xmlns:a16="http://schemas.microsoft.com/office/drawing/2014/main" val="20008"/>
                    </a:ext>
                  </a:extLst>
                </a:gridCol>
                <a:gridCol w="443146">
                  <a:extLst>
                    <a:ext uri="{9D8B030D-6E8A-4147-A177-3AD203B41FA5}">
                      <a16:colId xmlns:a16="http://schemas.microsoft.com/office/drawing/2014/main" val="20009"/>
                    </a:ext>
                  </a:extLst>
                </a:gridCol>
                <a:gridCol w="443146">
                  <a:extLst>
                    <a:ext uri="{9D8B030D-6E8A-4147-A177-3AD203B41FA5}">
                      <a16:colId xmlns:a16="http://schemas.microsoft.com/office/drawing/2014/main" val="20010"/>
                    </a:ext>
                  </a:extLst>
                </a:gridCol>
                <a:gridCol w="443146">
                  <a:extLst>
                    <a:ext uri="{9D8B030D-6E8A-4147-A177-3AD203B41FA5}">
                      <a16:colId xmlns:a16="http://schemas.microsoft.com/office/drawing/2014/main" val="20011"/>
                    </a:ext>
                  </a:extLst>
                </a:gridCol>
                <a:gridCol w="443146">
                  <a:extLst>
                    <a:ext uri="{9D8B030D-6E8A-4147-A177-3AD203B41FA5}">
                      <a16:colId xmlns:a16="http://schemas.microsoft.com/office/drawing/2014/main" val="20012"/>
                    </a:ext>
                  </a:extLst>
                </a:gridCol>
                <a:gridCol w="443146">
                  <a:extLst>
                    <a:ext uri="{9D8B030D-6E8A-4147-A177-3AD203B41FA5}">
                      <a16:colId xmlns:a16="http://schemas.microsoft.com/office/drawing/2014/main" val="20013"/>
                    </a:ext>
                  </a:extLst>
                </a:gridCol>
              </a:tblGrid>
              <a:tr h="462988">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sp>
        <p:nvSpPr>
          <p:cNvPr id="57" name="Left Brace 56"/>
          <p:cNvSpPr/>
          <p:nvPr/>
        </p:nvSpPr>
        <p:spPr>
          <a:xfrm>
            <a:off x="3421626" y="3141408"/>
            <a:ext cx="191729" cy="442451"/>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Left Brace 57"/>
          <p:cNvSpPr/>
          <p:nvPr/>
        </p:nvSpPr>
        <p:spPr>
          <a:xfrm flipH="1">
            <a:off x="7467600" y="3146323"/>
            <a:ext cx="191729" cy="442451"/>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p:cNvSpPr txBox="1"/>
          <p:nvPr/>
        </p:nvSpPr>
        <p:spPr>
          <a:xfrm>
            <a:off x="3613354" y="3008676"/>
            <a:ext cx="3908323" cy="646331"/>
          </a:xfrm>
          <a:prstGeom prst="rect">
            <a:avLst/>
          </a:prstGeom>
          <a:noFill/>
        </p:spPr>
        <p:txBody>
          <a:bodyPr wrap="square" rtlCol="0">
            <a:spAutoFit/>
          </a:bodyPr>
          <a:lstStyle/>
          <a:p>
            <a:r>
              <a:rPr lang="en-US" sz="2200" dirty="0" smtClean="0">
                <a:solidFill>
                  <a:srgbClr val="FF0000"/>
                </a:solidFill>
              </a:rPr>
              <a:t>These squares represent  </a:t>
            </a:r>
            <a:r>
              <a:rPr lang="en-US" sz="3600" b="1" dirty="0" smtClean="0"/>
              <a:t>108</a:t>
            </a:r>
            <a:endParaRPr lang="en-US" sz="3600" b="1" dirty="0"/>
          </a:p>
        </p:txBody>
      </p:sp>
      <p:sp>
        <p:nvSpPr>
          <p:cNvPr id="60" name="TextBox 59"/>
          <p:cNvSpPr txBox="1"/>
          <p:nvPr/>
        </p:nvSpPr>
        <p:spPr>
          <a:xfrm>
            <a:off x="323726" y="6134088"/>
            <a:ext cx="8495818" cy="461665"/>
          </a:xfrm>
          <a:prstGeom prst="rect">
            <a:avLst/>
          </a:prstGeom>
          <a:solidFill>
            <a:schemeClr val="bg1"/>
          </a:solidFill>
        </p:spPr>
        <p:txBody>
          <a:bodyPr wrap="square" rtlCol="0">
            <a:spAutoFit/>
          </a:bodyPr>
          <a:lstStyle/>
          <a:p>
            <a:pPr algn="ctr"/>
            <a:r>
              <a:rPr lang="en-US" sz="2400" b="1" dirty="0" smtClean="0"/>
              <a:t>Now how do we find out how much each square represents?</a:t>
            </a:r>
            <a:endParaRPr lang="en-US" sz="2400" b="1" dirty="0"/>
          </a:p>
        </p:txBody>
      </p:sp>
      <p:graphicFrame>
        <p:nvGraphicFramePr>
          <p:cNvPr id="61" name="Table 60"/>
          <p:cNvGraphicFramePr>
            <a:graphicFrameLocks noGrp="1"/>
          </p:cNvGraphicFramePr>
          <p:nvPr/>
        </p:nvGraphicFramePr>
        <p:xfrm>
          <a:off x="1326344" y="2596401"/>
          <a:ext cx="6204044" cy="462988"/>
        </p:xfrm>
        <a:graphic>
          <a:graphicData uri="http://schemas.openxmlformats.org/drawingml/2006/table">
            <a:tbl>
              <a:tblPr firstRow="1" bandRow="1">
                <a:tableStyleId>{5C22544A-7EE6-4342-B048-85BDC9FD1C3A}</a:tableStyleId>
              </a:tblPr>
              <a:tblGrid>
                <a:gridCol w="443146">
                  <a:extLst>
                    <a:ext uri="{9D8B030D-6E8A-4147-A177-3AD203B41FA5}">
                      <a16:colId xmlns:a16="http://schemas.microsoft.com/office/drawing/2014/main" val="20000"/>
                    </a:ext>
                  </a:extLst>
                </a:gridCol>
                <a:gridCol w="443146">
                  <a:extLst>
                    <a:ext uri="{9D8B030D-6E8A-4147-A177-3AD203B41FA5}">
                      <a16:colId xmlns:a16="http://schemas.microsoft.com/office/drawing/2014/main" val="20001"/>
                    </a:ext>
                  </a:extLst>
                </a:gridCol>
                <a:gridCol w="443146">
                  <a:extLst>
                    <a:ext uri="{9D8B030D-6E8A-4147-A177-3AD203B41FA5}">
                      <a16:colId xmlns:a16="http://schemas.microsoft.com/office/drawing/2014/main" val="20002"/>
                    </a:ext>
                  </a:extLst>
                </a:gridCol>
                <a:gridCol w="443146">
                  <a:extLst>
                    <a:ext uri="{9D8B030D-6E8A-4147-A177-3AD203B41FA5}">
                      <a16:colId xmlns:a16="http://schemas.microsoft.com/office/drawing/2014/main" val="20003"/>
                    </a:ext>
                  </a:extLst>
                </a:gridCol>
                <a:gridCol w="443146">
                  <a:extLst>
                    <a:ext uri="{9D8B030D-6E8A-4147-A177-3AD203B41FA5}">
                      <a16:colId xmlns:a16="http://schemas.microsoft.com/office/drawing/2014/main" val="20004"/>
                    </a:ext>
                  </a:extLst>
                </a:gridCol>
                <a:gridCol w="443146">
                  <a:extLst>
                    <a:ext uri="{9D8B030D-6E8A-4147-A177-3AD203B41FA5}">
                      <a16:colId xmlns:a16="http://schemas.microsoft.com/office/drawing/2014/main" val="20005"/>
                    </a:ext>
                  </a:extLst>
                </a:gridCol>
                <a:gridCol w="443146">
                  <a:extLst>
                    <a:ext uri="{9D8B030D-6E8A-4147-A177-3AD203B41FA5}">
                      <a16:colId xmlns:a16="http://schemas.microsoft.com/office/drawing/2014/main" val="20006"/>
                    </a:ext>
                  </a:extLst>
                </a:gridCol>
                <a:gridCol w="443146">
                  <a:extLst>
                    <a:ext uri="{9D8B030D-6E8A-4147-A177-3AD203B41FA5}">
                      <a16:colId xmlns:a16="http://schemas.microsoft.com/office/drawing/2014/main" val="20007"/>
                    </a:ext>
                  </a:extLst>
                </a:gridCol>
                <a:gridCol w="443146">
                  <a:extLst>
                    <a:ext uri="{9D8B030D-6E8A-4147-A177-3AD203B41FA5}">
                      <a16:colId xmlns:a16="http://schemas.microsoft.com/office/drawing/2014/main" val="20008"/>
                    </a:ext>
                  </a:extLst>
                </a:gridCol>
                <a:gridCol w="443146">
                  <a:extLst>
                    <a:ext uri="{9D8B030D-6E8A-4147-A177-3AD203B41FA5}">
                      <a16:colId xmlns:a16="http://schemas.microsoft.com/office/drawing/2014/main" val="20009"/>
                    </a:ext>
                  </a:extLst>
                </a:gridCol>
                <a:gridCol w="443146">
                  <a:extLst>
                    <a:ext uri="{9D8B030D-6E8A-4147-A177-3AD203B41FA5}">
                      <a16:colId xmlns:a16="http://schemas.microsoft.com/office/drawing/2014/main" val="20010"/>
                    </a:ext>
                  </a:extLst>
                </a:gridCol>
                <a:gridCol w="443146">
                  <a:extLst>
                    <a:ext uri="{9D8B030D-6E8A-4147-A177-3AD203B41FA5}">
                      <a16:colId xmlns:a16="http://schemas.microsoft.com/office/drawing/2014/main" val="20011"/>
                    </a:ext>
                  </a:extLst>
                </a:gridCol>
                <a:gridCol w="443146">
                  <a:extLst>
                    <a:ext uri="{9D8B030D-6E8A-4147-A177-3AD203B41FA5}">
                      <a16:colId xmlns:a16="http://schemas.microsoft.com/office/drawing/2014/main" val="20012"/>
                    </a:ext>
                  </a:extLst>
                </a:gridCol>
                <a:gridCol w="443146">
                  <a:extLst>
                    <a:ext uri="{9D8B030D-6E8A-4147-A177-3AD203B41FA5}">
                      <a16:colId xmlns:a16="http://schemas.microsoft.com/office/drawing/2014/main" val="20013"/>
                    </a:ext>
                  </a:extLst>
                </a:gridCol>
              </a:tblGrid>
              <a:tr h="462988">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effectLst>
                            <a:outerShdw blurRad="38100" dist="38100" dir="2700000" algn="tl">
                              <a:srgbClr val="000000">
                                <a:alpha val="43137"/>
                              </a:srgbClr>
                            </a:outerShdw>
                          </a:effectLst>
                        </a:rPr>
                        <a:t>12</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graphicFrame>
        <p:nvGraphicFramePr>
          <p:cNvPr id="62" name="Table 61"/>
          <p:cNvGraphicFramePr>
            <a:graphicFrameLocks noGrp="1"/>
          </p:cNvGraphicFramePr>
          <p:nvPr/>
        </p:nvGraphicFramePr>
        <p:xfrm>
          <a:off x="1326361" y="4119398"/>
          <a:ext cx="2174115" cy="426335"/>
        </p:xfrm>
        <a:graphic>
          <a:graphicData uri="http://schemas.openxmlformats.org/drawingml/2006/table">
            <a:tbl>
              <a:tblPr firstRow="1" bandRow="1">
                <a:tableStyleId>{5C22544A-7EE6-4342-B048-85BDC9FD1C3A}</a:tableStyleId>
              </a:tblPr>
              <a:tblGrid>
                <a:gridCol w="434823">
                  <a:extLst>
                    <a:ext uri="{9D8B030D-6E8A-4147-A177-3AD203B41FA5}">
                      <a16:colId xmlns:a16="http://schemas.microsoft.com/office/drawing/2014/main" val="20000"/>
                    </a:ext>
                  </a:extLst>
                </a:gridCol>
                <a:gridCol w="434823">
                  <a:extLst>
                    <a:ext uri="{9D8B030D-6E8A-4147-A177-3AD203B41FA5}">
                      <a16:colId xmlns:a16="http://schemas.microsoft.com/office/drawing/2014/main" val="20001"/>
                    </a:ext>
                  </a:extLst>
                </a:gridCol>
                <a:gridCol w="434823">
                  <a:extLst>
                    <a:ext uri="{9D8B030D-6E8A-4147-A177-3AD203B41FA5}">
                      <a16:colId xmlns:a16="http://schemas.microsoft.com/office/drawing/2014/main" val="20002"/>
                    </a:ext>
                  </a:extLst>
                </a:gridCol>
                <a:gridCol w="434823">
                  <a:extLst>
                    <a:ext uri="{9D8B030D-6E8A-4147-A177-3AD203B41FA5}">
                      <a16:colId xmlns:a16="http://schemas.microsoft.com/office/drawing/2014/main" val="20003"/>
                    </a:ext>
                  </a:extLst>
                </a:gridCol>
                <a:gridCol w="434823">
                  <a:extLst>
                    <a:ext uri="{9D8B030D-6E8A-4147-A177-3AD203B41FA5}">
                      <a16:colId xmlns:a16="http://schemas.microsoft.com/office/drawing/2014/main" val="20004"/>
                    </a:ext>
                  </a:extLst>
                </a:gridCol>
              </a:tblGrid>
              <a:tr h="426335">
                <a:tc>
                  <a:txBody>
                    <a:bodyPr/>
                    <a:lstStyle/>
                    <a:p>
                      <a:r>
                        <a:rPr lang="en-US" sz="1800" dirty="0" smtClean="0">
                          <a:effectLst>
                            <a:outerShdw blurRad="38100" dist="38100" dir="2700000" algn="tl">
                              <a:srgbClr val="000000">
                                <a:alpha val="43137"/>
                              </a:srgbClr>
                            </a:outerShdw>
                          </a:effectLst>
                        </a:rPr>
                        <a:t>12</a:t>
                      </a:r>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1800" dirty="0" smtClean="0">
                          <a:effectLst>
                            <a:outerShdw blurRad="38100" dist="38100" dir="2700000" algn="tl">
                              <a:srgbClr val="000000">
                                <a:alpha val="43137"/>
                              </a:srgbClr>
                            </a:outerShdw>
                          </a:effectLst>
                        </a:rPr>
                        <a:t>12</a:t>
                      </a:r>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1800" dirty="0" smtClean="0">
                          <a:effectLst>
                            <a:outerShdw blurRad="38100" dist="38100" dir="2700000" algn="tl">
                              <a:srgbClr val="000000">
                                <a:alpha val="43137"/>
                              </a:srgbClr>
                            </a:outerShdw>
                          </a:effectLst>
                        </a:rPr>
                        <a:t>12</a:t>
                      </a:r>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1800" dirty="0" smtClean="0">
                          <a:effectLst>
                            <a:outerShdw blurRad="38100" dist="38100" dir="2700000" algn="tl">
                              <a:srgbClr val="000000">
                                <a:alpha val="43137"/>
                              </a:srgbClr>
                            </a:outerShdw>
                          </a:effectLst>
                        </a:rPr>
                        <a:t>12</a:t>
                      </a:r>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US" sz="1800" dirty="0" smtClean="0">
                          <a:effectLst>
                            <a:outerShdw blurRad="38100" dist="38100" dir="2700000" algn="tl">
                              <a:srgbClr val="000000">
                                <a:alpha val="43137"/>
                              </a:srgbClr>
                            </a:outerShdw>
                          </a:effectLst>
                        </a:rPr>
                        <a:t>12</a:t>
                      </a:r>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63" name="TextBox 62"/>
          <p:cNvSpPr txBox="1"/>
          <p:nvPr/>
        </p:nvSpPr>
        <p:spPr>
          <a:xfrm>
            <a:off x="206478" y="6140483"/>
            <a:ext cx="8642555" cy="461665"/>
          </a:xfrm>
          <a:prstGeom prst="rect">
            <a:avLst/>
          </a:prstGeom>
          <a:solidFill>
            <a:schemeClr val="bg1"/>
          </a:solidFill>
        </p:spPr>
        <p:txBody>
          <a:bodyPr wrap="square" rtlCol="0">
            <a:spAutoFit/>
          </a:bodyPr>
          <a:lstStyle/>
          <a:p>
            <a:pPr algn="ctr"/>
            <a:r>
              <a:rPr lang="en-US" sz="2400" b="1" dirty="0" smtClean="0"/>
              <a:t>There are  a total of </a:t>
            </a:r>
            <a:r>
              <a:rPr lang="en-US" sz="2400" b="1" dirty="0" smtClean="0">
                <a:solidFill>
                  <a:srgbClr val="00B050"/>
                </a:solidFill>
              </a:rPr>
              <a:t>168 noncommercial </a:t>
            </a:r>
            <a:r>
              <a:rPr lang="en-US" sz="2400" b="1" dirty="0" smtClean="0"/>
              <a:t>and </a:t>
            </a:r>
            <a:r>
              <a:rPr lang="en-US" sz="2400" b="1" dirty="0" smtClean="0">
                <a:solidFill>
                  <a:srgbClr val="FF0000"/>
                </a:solidFill>
              </a:rPr>
              <a:t>60 commercial </a:t>
            </a:r>
            <a:r>
              <a:rPr lang="en-US" sz="2000" b="1" dirty="0" smtClean="0"/>
              <a:t>vehicles </a:t>
            </a:r>
            <a:endParaRPr lang="en-US" sz="2000" b="1" dirty="0"/>
          </a:p>
        </p:txBody>
      </p:sp>
    </p:spTree>
    <p:extLst>
      <p:ext uri="{BB962C8B-B14F-4D97-AF65-F5344CB8AC3E}">
        <p14:creationId xmlns:p14="http://schemas.microsoft.com/office/powerpoint/2010/main" val="13697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1000" fill="hold"/>
                                        <p:tgtEl>
                                          <p:spTgt spid="54"/>
                                        </p:tgtEl>
                                        <p:attrNameLst>
                                          <p:attrName>ppt_x</p:attrName>
                                        </p:attrNameLst>
                                      </p:cBhvr>
                                      <p:tavLst>
                                        <p:tav tm="0">
                                          <p:val>
                                            <p:strVal val="#ppt_x-.2"/>
                                          </p:val>
                                        </p:tav>
                                        <p:tav tm="100000">
                                          <p:val>
                                            <p:strVal val="#ppt_x"/>
                                          </p:val>
                                        </p:tav>
                                      </p:tavLst>
                                    </p:anim>
                                    <p:anim calcmode="lin" valueType="num">
                                      <p:cBhvr>
                                        <p:cTn id="8" dur="1000" fill="hold"/>
                                        <p:tgtEl>
                                          <p:spTgt spid="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54"/>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dissolve">
                                      <p:cBhvr>
                                        <p:cTn id="14" dur="500"/>
                                        <p:tgtEl>
                                          <p:spTgt spid="55"/>
                                        </p:tgtEl>
                                      </p:cBhvr>
                                    </p:animEffect>
                                  </p:childTnLst>
                                </p:cTn>
                              </p:par>
                            </p:childTnLst>
                          </p:cTn>
                        </p:par>
                        <p:par>
                          <p:cTn id="15" fill="hold">
                            <p:stCondLst>
                              <p:cond delay="500"/>
                            </p:stCondLst>
                            <p:childTnLst>
                              <p:par>
                                <p:cTn id="16" presetID="29" presetClass="entr" presetSubtype="0" fill="hold" grpId="0" nodeType="afterEffect">
                                  <p:stCondLst>
                                    <p:cond delay="0"/>
                                  </p:stCondLst>
                                  <p:childTnLst>
                                    <p:set>
                                      <p:cBhvr>
                                        <p:cTn id="17" dur="1" fill="hold">
                                          <p:stCondLst>
                                            <p:cond delay="0"/>
                                          </p:stCondLst>
                                        </p:cTn>
                                        <p:tgtEl>
                                          <p:spTgt spid="57"/>
                                        </p:tgtEl>
                                        <p:attrNameLst>
                                          <p:attrName>style.visibility</p:attrName>
                                        </p:attrNameLst>
                                      </p:cBhvr>
                                      <p:to>
                                        <p:strVal val="visible"/>
                                      </p:to>
                                    </p:set>
                                    <p:anim calcmode="lin" valueType="num">
                                      <p:cBhvr>
                                        <p:cTn id="18" dur="1000" fill="hold"/>
                                        <p:tgtEl>
                                          <p:spTgt spid="57"/>
                                        </p:tgtEl>
                                        <p:attrNameLst>
                                          <p:attrName>ppt_x</p:attrName>
                                        </p:attrNameLst>
                                      </p:cBhvr>
                                      <p:tavLst>
                                        <p:tav tm="0">
                                          <p:val>
                                            <p:strVal val="#ppt_x-.2"/>
                                          </p:val>
                                        </p:tav>
                                        <p:tav tm="100000">
                                          <p:val>
                                            <p:strVal val="#ppt_x"/>
                                          </p:val>
                                        </p:tav>
                                      </p:tavLst>
                                    </p:anim>
                                    <p:anim calcmode="lin" valueType="num">
                                      <p:cBhvr>
                                        <p:cTn id="19" dur="1000" fill="hold"/>
                                        <p:tgtEl>
                                          <p:spTgt spid="57"/>
                                        </p:tgtEl>
                                        <p:attrNameLst>
                                          <p:attrName>ppt_y</p:attrName>
                                        </p:attrNameLst>
                                      </p:cBhvr>
                                      <p:tavLst>
                                        <p:tav tm="0">
                                          <p:val>
                                            <p:strVal val="#ppt_y"/>
                                          </p:val>
                                        </p:tav>
                                        <p:tav tm="100000">
                                          <p:val>
                                            <p:strVal val="#ppt_y"/>
                                          </p:val>
                                        </p:tav>
                                      </p:tavLst>
                                    </p:anim>
                                    <p:animEffect transition="in" filter="wipe(right)" prLst="gradientSize: 0.1">
                                      <p:cBhvr>
                                        <p:cTn id="20" dur="1000"/>
                                        <p:tgtEl>
                                          <p:spTgt spid="57"/>
                                        </p:tgtEl>
                                      </p:cBhvr>
                                    </p:animEffect>
                                  </p:childTnLst>
                                </p:cTn>
                              </p:par>
                              <p:par>
                                <p:cTn id="21" presetID="29"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anim calcmode="lin" valueType="num">
                                      <p:cBhvr>
                                        <p:cTn id="23" dur="1000" fill="hold"/>
                                        <p:tgtEl>
                                          <p:spTgt spid="58"/>
                                        </p:tgtEl>
                                        <p:attrNameLst>
                                          <p:attrName>ppt_x</p:attrName>
                                        </p:attrNameLst>
                                      </p:cBhvr>
                                      <p:tavLst>
                                        <p:tav tm="0">
                                          <p:val>
                                            <p:strVal val="#ppt_x-.2"/>
                                          </p:val>
                                        </p:tav>
                                        <p:tav tm="100000">
                                          <p:val>
                                            <p:strVal val="#ppt_x"/>
                                          </p:val>
                                        </p:tav>
                                      </p:tavLst>
                                    </p:anim>
                                    <p:anim calcmode="lin" valueType="num">
                                      <p:cBhvr>
                                        <p:cTn id="24" dur="1000" fill="hold"/>
                                        <p:tgtEl>
                                          <p:spTgt spid="58"/>
                                        </p:tgtEl>
                                        <p:attrNameLst>
                                          <p:attrName>ppt_y</p:attrName>
                                        </p:attrNameLst>
                                      </p:cBhvr>
                                      <p:tavLst>
                                        <p:tav tm="0">
                                          <p:val>
                                            <p:strVal val="#ppt_y"/>
                                          </p:val>
                                        </p:tav>
                                        <p:tav tm="100000">
                                          <p:val>
                                            <p:strVal val="#ppt_y"/>
                                          </p:val>
                                        </p:tav>
                                      </p:tavLst>
                                    </p:anim>
                                    <p:animEffect transition="in" filter="wipe(right)" prLst="gradientSize: 0.1">
                                      <p:cBhvr>
                                        <p:cTn id="25" dur="1000"/>
                                        <p:tgtEl>
                                          <p:spTgt spid="58"/>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p:cTn id="28" dur="1000" fill="hold"/>
                                        <p:tgtEl>
                                          <p:spTgt spid="59"/>
                                        </p:tgtEl>
                                        <p:attrNameLst>
                                          <p:attrName>ppt_x</p:attrName>
                                        </p:attrNameLst>
                                      </p:cBhvr>
                                      <p:tavLst>
                                        <p:tav tm="0">
                                          <p:val>
                                            <p:strVal val="#ppt_x-.2"/>
                                          </p:val>
                                        </p:tav>
                                        <p:tav tm="100000">
                                          <p:val>
                                            <p:strVal val="#ppt_x"/>
                                          </p:val>
                                        </p:tav>
                                      </p:tavLst>
                                    </p:anim>
                                    <p:anim calcmode="lin" valueType="num">
                                      <p:cBhvr>
                                        <p:cTn id="29" dur="1000" fill="hold"/>
                                        <p:tgtEl>
                                          <p:spTgt spid="59"/>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9"/>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p:cTn id="35" dur="1000" fill="hold"/>
                                        <p:tgtEl>
                                          <p:spTgt spid="60"/>
                                        </p:tgtEl>
                                        <p:attrNameLst>
                                          <p:attrName>ppt_x</p:attrName>
                                        </p:attrNameLst>
                                      </p:cBhvr>
                                      <p:tavLst>
                                        <p:tav tm="0">
                                          <p:val>
                                            <p:strVal val="#ppt_x-.2"/>
                                          </p:val>
                                        </p:tav>
                                        <p:tav tm="100000">
                                          <p:val>
                                            <p:strVal val="#ppt_x"/>
                                          </p:val>
                                        </p:tav>
                                      </p:tavLst>
                                    </p:anim>
                                    <p:anim calcmode="lin" valueType="num">
                                      <p:cBhvr>
                                        <p:cTn id="36" dur="1000" fill="hold"/>
                                        <p:tgtEl>
                                          <p:spTgt spid="60"/>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dissolve">
                                      <p:cBhvr>
                                        <p:cTn id="42" dur="500"/>
                                        <p:tgtEl>
                                          <p:spTgt spid="61"/>
                                        </p:tgtEl>
                                      </p:cBhvr>
                                    </p:animEffect>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dissolve">
                                      <p:cBhvr>
                                        <p:cTn id="46" dur="500"/>
                                        <p:tgtEl>
                                          <p:spTgt spid="62"/>
                                        </p:tgtEl>
                                      </p:cBhvr>
                                    </p:animEffect>
                                  </p:childTnLst>
                                </p:cTn>
                              </p:par>
                            </p:childTnLst>
                          </p:cTn>
                        </p:par>
                      </p:childTnLst>
                    </p:cTn>
                  </p:par>
                  <p:par>
                    <p:cTn id="47" fill="hold">
                      <p:stCondLst>
                        <p:cond delay="indefinite"/>
                      </p:stCondLst>
                      <p:childTnLst>
                        <p:par>
                          <p:cTn id="48" fill="hold">
                            <p:stCondLst>
                              <p:cond delay="0"/>
                            </p:stCondLst>
                            <p:childTnLst>
                              <p:par>
                                <p:cTn id="49" presetID="29" presetClass="entr" presetSubtype="0" fill="hold" grpId="0" nodeType="click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p:cTn id="51" dur="1000" fill="hold"/>
                                        <p:tgtEl>
                                          <p:spTgt spid="63"/>
                                        </p:tgtEl>
                                        <p:attrNameLst>
                                          <p:attrName>ppt_x</p:attrName>
                                        </p:attrNameLst>
                                      </p:cBhvr>
                                      <p:tavLst>
                                        <p:tav tm="0">
                                          <p:val>
                                            <p:strVal val="#ppt_x-.2"/>
                                          </p:val>
                                        </p:tav>
                                        <p:tav tm="100000">
                                          <p:val>
                                            <p:strVal val="#ppt_x"/>
                                          </p:val>
                                        </p:tav>
                                      </p:tavLst>
                                    </p:anim>
                                    <p:anim calcmode="lin" valueType="num">
                                      <p:cBhvr>
                                        <p:cTn id="52" dur="1000" fill="hold"/>
                                        <p:tgtEl>
                                          <p:spTgt spid="63"/>
                                        </p:tgtEl>
                                        <p:attrNameLst>
                                          <p:attrName>ppt_y</p:attrName>
                                        </p:attrNameLst>
                                      </p:cBhvr>
                                      <p:tavLst>
                                        <p:tav tm="0">
                                          <p:val>
                                            <p:strVal val="#ppt_y"/>
                                          </p:val>
                                        </p:tav>
                                        <p:tav tm="100000">
                                          <p:val>
                                            <p:strVal val="#ppt_y"/>
                                          </p:val>
                                        </p:tav>
                                      </p:tavLst>
                                    </p:anim>
                                    <p:animEffect transition="in" filter="wipe(right)" prLst="gradientSize: 0.1">
                                      <p:cBhvr>
                                        <p:cTn id="53"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7" grpId="0" animBg="1"/>
      <p:bldP spid="58" grpId="0" animBg="1"/>
      <p:bldP spid="59" grpId="0"/>
      <p:bldP spid="60" grpId="0" animBg="1"/>
      <p:bldP spid="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2960" y="539084"/>
            <a:ext cx="8675067" cy="1631216"/>
          </a:xfrm>
          <a:prstGeom prst="rect">
            <a:avLst/>
          </a:prstGeom>
          <a:noFill/>
        </p:spPr>
        <p:txBody>
          <a:bodyPr wrap="square" rtlCol="0">
            <a:spAutoFit/>
          </a:bodyPr>
          <a:lstStyle/>
          <a:p>
            <a:pPr algn="ctr"/>
            <a:r>
              <a:rPr lang="en-US" sz="2500" b="1" dirty="0" smtClean="0"/>
              <a:t>The ratio of the number of people who use a smart phone to the people who own a flip phone is</a:t>
            </a:r>
            <a:r>
              <a:rPr lang="en-US" sz="2500" b="1" dirty="0" smtClean="0">
                <a:solidFill>
                  <a:srgbClr val="FF0000"/>
                </a:solidFill>
              </a:rPr>
              <a:t> 4:3</a:t>
            </a:r>
            <a:r>
              <a:rPr lang="en-US" sz="2500" b="1" dirty="0" smtClean="0"/>
              <a:t>. If </a:t>
            </a:r>
            <a:r>
              <a:rPr lang="en-US" sz="2500" b="1" u="heavy" dirty="0" smtClean="0">
                <a:uFill>
                  <a:solidFill>
                    <a:srgbClr val="FFFF00"/>
                  </a:solidFill>
                </a:uFill>
              </a:rPr>
              <a:t>500 more </a:t>
            </a:r>
            <a:r>
              <a:rPr lang="en-US" sz="2500" b="1" dirty="0" smtClean="0"/>
              <a:t>people own a smart phone </a:t>
            </a:r>
            <a:r>
              <a:rPr lang="en-US" sz="2500" b="1" dirty="0" smtClean="0">
                <a:solidFill>
                  <a:srgbClr val="FF0000"/>
                </a:solidFill>
              </a:rPr>
              <a:t>than</a:t>
            </a:r>
            <a:r>
              <a:rPr lang="en-US" sz="2500" b="1" dirty="0" smtClean="0"/>
              <a:t> a flip phone, how many people own each type of phone?</a:t>
            </a:r>
            <a:endParaRPr lang="en-US" sz="2500" b="1" dirty="0"/>
          </a:p>
        </p:txBody>
      </p:sp>
      <p:pic>
        <p:nvPicPr>
          <p:cNvPr id="10" name="Picture 9"/>
          <p:cNvPicPr>
            <a:picLocks noChangeAspect="1"/>
          </p:cNvPicPr>
          <p:nvPr/>
        </p:nvPicPr>
        <p:blipFill>
          <a:blip r:embed="rId2" cstate="print"/>
          <a:stretch>
            <a:fillRect/>
          </a:stretch>
        </p:blipFill>
        <p:spPr>
          <a:xfrm>
            <a:off x="267791" y="147480"/>
            <a:ext cx="8608423" cy="460838"/>
          </a:xfrm>
          <a:prstGeom prst="rect">
            <a:avLst/>
          </a:prstGeom>
        </p:spPr>
      </p:pic>
      <p:sp>
        <p:nvSpPr>
          <p:cNvPr id="11" name="Rectangle 10"/>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1378" name="Picture 2" descr="Image result for smartphone clip art"/>
          <p:cNvPicPr>
            <a:picLocks noChangeAspect="1" noChangeArrowheads="1"/>
          </p:cNvPicPr>
          <p:nvPr/>
        </p:nvPicPr>
        <p:blipFill>
          <a:blip r:embed="rId3" cstate="print"/>
          <a:srcRect/>
          <a:stretch>
            <a:fillRect/>
          </a:stretch>
        </p:blipFill>
        <p:spPr bwMode="auto">
          <a:xfrm>
            <a:off x="526920" y="3733410"/>
            <a:ext cx="1183128" cy="1592673"/>
          </a:xfrm>
          <a:prstGeom prst="rect">
            <a:avLst/>
          </a:prstGeom>
          <a:noFill/>
        </p:spPr>
      </p:pic>
      <p:pic>
        <p:nvPicPr>
          <p:cNvPr id="101380" name="Picture 4" descr="Image result for flip phone clip art"/>
          <p:cNvPicPr>
            <a:picLocks noChangeAspect="1" noChangeArrowheads="1"/>
          </p:cNvPicPr>
          <p:nvPr/>
        </p:nvPicPr>
        <p:blipFill>
          <a:blip r:embed="rId4" cstate="print"/>
          <a:srcRect l="19524" t="4288" r="31377" b="5808"/>
          <a:stretch>
            <a:fillRect/>
          </a:stretch>
        </p:blipFill>
        <p:spPr bwMode="auto">
          <a:xfrm>
            <a:off x="296878" y="2066307"/>
            <a:ext cx="1413164" cy="1453857"/>
          </a:xfrm>
          <a:prstGeom prst="rect">
            <a:avLst/>
          </a:prstGeom>
          <a:noFill/>
        </p:spPr>
      </p:pic>
      <p:graphicFrame>
        <p:nvGraphicFramePr>
          <p:cNvPr id="12" name="Table 11"/>
          <p:cNvGraphicFramePr>
            <a:graphicFrameLocks noGrp="1"/>
          </p:cNvGraphicFramePr>
          <p:nvPr/>
        </p:nvGraphicFramePr>
        <p:xfrm>
          <a:off x="1777625" y="2611232"/>
          <a:ext cx="2948020" cy="642607"/>
        </p:xfrm>
        <a:graphic>
          <a:graphicData uri="http://schemas.openxmlformats.org/drawingml/2006/table">
            <a:tbl>
              <a:tblPr firstRow="1" bandRow="1">
                <a:tableStyleId>{5C22544A-7EE6-4342-B048-85BDC9FD1C3A}</a:tableStyleId>
              </a:tblPr>
              <a:tblGrid>
                <a:gridCol w="737005">
                  <a:extLst>
                    <a:ext uri="{9D8B030D-6E8A-4147-A177-3AD203B41FA5}">
                      <a16:colId xmlns:a16="http://schemas.microsoft.com/office/drawing/2014/main" val="20000"/>
                    </a:ext>
                  </a:extLst>
                </a:gridCol>
                <a:gridCol w="737005">
                  <a:extLst>
                    <a:ext uri="{9D8B030D-6E8A-4147-A177-3AD203B41FA5}">
                      <a16:colId xmlns:a16="http://schemas.microsoft.com/office/drawing/2014/main" val="20001"/>
                    </a:ext>
                  </a:extLst>
                </a:gridCol>
                <a:gridCol w="737005">
                  <a:extLst>
                    <a:ext uri="{9D8B030D-6E8A-4147-A177-3AD203B41FA5}">
                      <a16:colId xmlns:a16="http://schemas.microsoft.com/office/drawing/2014/main" val="20002"/>
                    </a:ext>
                  </a:extLst>
                </a:gridCol>
                <a:gridCol w="737005">
                  <a:extLst>
                    <a:ext uri="{9D8B030D-6E8A-4147-A177-3AD203B41FA5}">
                      <a16:colId xmlns:a16="http://schemas.microsoft.com/office/drawing/2014/main" val="20003"/>
                    </a:ext>
                  </a:extLst>
                </a:gridCol>
              </a:tblGrid>
              <a:tr h="642607">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1811270" y="4022416"/>
          <a:ext cx="2211015" cy="642607"/>
        </p:xfrm>
        <a:graphic>
          <a:graphicData uri="http://schemas.openxmlformats.org/drawingml/2006/table">
            <a:tbl>
              <a:tblPr firstRow="1" bandRow="1">
                <a:tableStyleId>{5C22544A-7EE6-4342-B048-85BDC9FD1C3A}</a:tableStyleId>
              </a:tblPr>
              <a:tblGrid>
                <a:gridCol w="737005">
                  <a:extLst>
                    <a:ext uri="{9D8B030D-6E8A-4147-A177-3AD203B41FA5}">
                      <a16:colId xmlns:a16="http://schemas.microsoft.com/office/drawing/2014/main" val="20000"/>
                    </a:ext>
                  </a:extLst>
                </a:gridCol>
                <a:gridCol w="737005">
                  <a:extLst>
                    <a:ext uri="{9D8B030D-6E8A-4147-A177-3AD203B41FA5}">
                      <a16:colId xmlns:a16="http://schemas.microsoft.com/office/drawing/2014/main" val="20001"/>
                    </a:ext>
                  </a:extLst>
                </a:gridCol>
                <a:gridCol w="737005">
                  <a:extLst>
                    <a:ext uri="{9D8B030D-6E8A-4147-A177-3AD203B41FA5}">
                      <a16:colId xmlns:a16="http://schemas.microsoft.com/office/drawing/2014/main" val="20002"/>
                    </a:ext>
                  </a:extLst>
                </a:gridCol>
              </a:tblGrid>
              <a:tr h="642607">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14" name="Left Brace 13"/>
          <p:cNvSpPr/>
          <p:nvPr/>
        </p:nvSpPr>
        <p:spPr>
          <a:xfrm>
            <a:off x="3849135" y="3319540"/>
            <a:ext cx="191729" cy="442451"/>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p:cNvSpPr/>
          <p:nvPr/>
        </p:nvSpPr>
        <p:spPr>
          <a:xfrm flipH="1">
            <a:off x="4641271" y="3336329"/>
            <a:ext cx="191729" cy="442451"/>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3993363" y="3281808"/>
            <a:ext cx="792392" cy="523220"/>
          </a:xfrm>
          <a:prstGeom prst="rect">
            <a:avLst/>
          </a:prstGeom>
          <a:noFill/>
        </p:spPr>
        <p:txBody>
          <a:bodyPr wrap="square" rtlCol="0">
            <a:spAutoFit/>
          </a:bodyPr>
          <a:lstStyle/>
          <a:p>
            <a:r>
              <a:rPr lang="en-US" sz="2800" b="1" dirty="0" smtClean="0">
                <a:solidFill>
                  <a:srgbClr val="FF0000"/>
                </a:solidFill>
              </a:rPr>
              <a:t>500</a:t>
            </a:r>
            <a:endParaRPr lang="en-US" sz="2800" b="1" dirty="0">
              <a:solidFill>
                <a:srgbClr val="FF0000"/>
              </a:solidFill>
            </a:endParaRPr>
          </a:p>
        </p:txBody>
      </p:sp>
      <p:graphicFrame>
        <p:nvGraphicFramePr>
          <p:cNvPr id="17" name="Table 16"/>
          <p:cNvGraphicFramePr>
            <a:graphicFrameLocks noGrp="1"/>
          </p:cNvGraphicFramePr>
          <p:nvPr/>
        </p:nvGraphicFramePr>
        <p:xfrm>
          <a:off x="1775645" y="2609253"/>
          <a:ext cx="2948020" cy="642607"/>
        </p:xfrm>
        <a:graphic>
          <a:graphicData uri="http://schemas.openxmlformats.org/drawingml/2006/table">
            <a:tbl>
              <a:tblPr firstRow="1" bandRow="1">
                <a:tableStyleId>{5C22544A-7EE6-4342-B048-85BDC9FD1C3A}</a:tableStyleId>
              </a:tblPr>
              <a:tblGrid>
                <a:gridCol w="737005">
                  <a:extLst>
                    <a:ext uri="{9D8B030D-6E8A-4147-A177-3AD203B41FA5}">
                      <a16:colId xmlns:a16="http://schemas.microsoft.com/office/drawing/2014/main" val="20000"/>
                    </a:ext>
                  </a:extLst>
                </a:gridCol>
                <a:gridCol w="737005">
                  <a:extLst>
                    <a:ext uri="{9D8B030D-6E8A-4147-A177-3AD203B41FA5}">
                      <a16:colId xmlns:a16="http://schemas.microsoft.com/office/drawing/2014/main" val="20001"/>
                    </a:ext>
                  </a:extLst>
                </a:gridCol>
                <a:gridCol w="737005">
                  <a:extLst>
                    <a:ext uri="{9D8B030D-6E8A-4147-A177-3AD203B41FA5}">
                      <a16:colId xmlns:a16="http://schemas.microsoft.com/office/drawing/2014/main" val="20002"/>
                    </a:ext>
                  </a:extLst>
                </a:gridCol>
                <a:gridCol w="737005">
                  <a:extLst>
                    <a:ext uri="{9D8B030D-6E8A-4147-A177-3AD203B41FA5}">
                      <a16:colId xmlns:a16="http://schemas.microsoft.com/office/drawing/2014/main" val="20003"/>
                    </a:ext>
                  </a:extLst>
                </a:gridCol>
              </a:tblGrid>
              <a:tr h="642607">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en-US" sz="18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sp>
        <p:nvSpPr>
          <p:cNvPr id="18" name="TextBox 17"/>
          <p:cNvSpPr txBox="1"/>
          <p:nvPr/>
        </p:nvSpPr>
        <p:spPr>
          <a:xfrm>
            <a:off x="4757493" y="2607009"/>
            <a:ext cx="474562" cy="646331"/>
          </a:xfrm>
          <a:prstGeom prst="rect">
            <a:avLst/>
          </a:prstGeom>
          <a:noFill/>
        </p:spPr>
        <p:txBody>
          <a:bodyPr wrap="square" rtlCol="0">
            <a:spAutoFit/>
          </a:bodyPr>
          <a:lstStyle/>
          <a:p>
            <a:r>
              <a:rPr lang="en-US" sz="3600" dirty="0" smtClean="0"/>
              <a:t>=</a:t>
            </a:r>
            <a:endParaRPr lang="en-US" sz="3600" dirty="0"/>
          </a:p>
        </p:txBody>
      </p:sp>
      <p:sp>
        <p:nvSpPr>
          <p:cNvPr id="19" name="TextBox 18"/>
          <p:cNvSpPr txBox="1"/>
          <p:nvPr/>
        </p:nvSpPr>
        <p:spPr>
          <a:xfrm>
            <a:off x="4033098" y="4008298"/>
            <a:ext cx="474562" cy="646331"/>
          </a:xfrm>
          <a:prstGeom prst="rect">
            <a:avLst/>
          </a:prstGeom>
          <a:noFill/>
        </p:spPr>
        <p:txBody>
          <a:bodyPr wrap="square" rtlCol="0">
            <a:spAutoFit/>
          </a:bodyPr>
          <a:lstStyle/>
          <a:p>
            <a:r>
              <a:rPr lang="en-US" sz="3600" dirty="0" smtClean="0"/>
              <a:t>=</a:t>
            </a:r>
            <a:endParaRPr lang="en-US" sz="3600" dirty="0"/>
          </a:p>
        </p:txBody>
      </p:sp>
    </p:spTree>
    <p:extLst>
      <p:ext uri="{BB962C8B-B14F-4D97-AF65-F5344CB8AC3E}">
        <p14:creationId xmlns:p14="http://schemas.microsoft.com/office/powerpoint/2010/main" val="134551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par>
                          <p:cTn id="8" fill="hold">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ppt_x</p:attrName>
                                        </p:attrNameLst>
                                      </p:cBhvr>
                                      <p:tavLst>
                                        <p:tav tm="0">
                                          <p:val>
                                            <p:strVal val="#ppt_x-.2"/>
                                          </p:val>
                                        </p:tav>
                                        <p:tav tm="100000">
                                          <p:val>
                                            <p:strVal val="#ppt_x"/>
                                          </p:val>
                                        </p:tav>
                                      </p:tavLst>
                                    </p:anim>
                                    <p:anim calcmode="lin" valueType="num">
                                      <p:cBhvr>
                                        <p:cTn id="1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4"/>
                                        </p:tgtEl>
                                      </p:cBhvr>
                                    </p:animEffect>
                                  </p:childTnLst>
                                </p:cTn>
                              </p:par>
                              <p:par>
                                <p:cTn id="14" presetID="29"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ppt_x</p:attrName>
                                        </p:attrNameLst>
                                      </p:cBhvr>
                                      <p:tavLst>
                                        <p:tav tm="0">
                                          <p:val>
                                            <p:strVal val="#ppt_x-.2"/>
                                          </p:val>
                                        </p:tav>
                                        <p:tav tm="100000">
                                          <p:val>
                                            <p:strVal val="#ppt_x"/>
                                          </p:val>
                                        </p:tav>
                                      </p:tavLst>
                                    </p:anim>
                                    <p:anim calcmode="lin" valueType="num">
                                      <p:cBhvr>
                                        <p:cTn id="17"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8" dur="1000"/>
                                        <p:tgtEl>
                                          <p:spTgt spid="15"/>
                                        </p:tgtEl>
                                      </p:cBhvr>
                                    </p:animEffect>
                                  </p:childTnLst>
                                </p:cTn>
                              </p:par>
                              <p:par>
                                <p:cTn id="19" presetID="29"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1000" fill="hold"/>
                                        <p:tgtEl>
                                          <p:spTgt spid="16"/>
                                        </p:tgtEl>
                                        <p:attrNameLst>
                                          <p:attrName>ppt_x</p:attrName>
                                        </p:attrNameLst>
                                      </p:cBhvr>
                                      <p:tavLst>
                                        <p:tav tm="0">
                                          <p:val>
                                            <p:strVal val="#ppt_x-.2"/>
                                          </p:val>
                                        </p:tav>
                                        <p:tav tm="100000">
                                          <p:val>
                                            <p:strVal val="#ppt_x"/>
                                          </p:val>
                                        </p:tav>
                                      </p:tavLst>
                                    </p:anim>
                                    <p:anim calcmode="lin" valueType="num">
                                      <p:cBhvr>
                                        <p:cTn id="22"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267791" y="144515"/>
            <a:ext cx="8608423" cy="460838"/>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90005" y="527208"/>
            <a:ext cx="8918370" cy="1815882"/>
          </a:xfrm>
          <a:prstGeom prst="rect">
            <a:avLst/>
          </a:prstGeom>
          <a:noFill/>
        </p:spPr>
        <p:txBody>
          <a:bodyPr wrap="square" rtlCol="0">
            <a:spAutoFit/>
          </a:bodyPr>
          <a:lstStyle/>
          <a:p>
            <a:pPr lvl="0"/>
            <a:r>
              <a:rPr lang="en-US" sz="2800" dirty="0" smtClean="0"/>
              <a:t>Sammy and David were selling water bottles at the Cherry Days Parade. </a:t>
            </a:r>
            <a:r>
              <a:rPr lang="en-US" sz="2800" b="1" dirty="0" smtClean="0"/>
              <a:t>Sammy</a:t>
            </a:r>
            <a:r>
              <a:rPr lang="en-US" sz="2800" dirty="0" smtClean="0"/>
              <a:t> sold </a:t>
            </a:r>
            <a:r>
              <a:rPr lang="en-US" sz="2800" b="1" dirty="0" smtClean="0"/>
              <a:t>5 water bottles </a:t>
            </a:r>
            <a:r>
              <a:rPr lang="en-US" sz="2800" dirty="0" smtClean="0"/>
              <a:t>for every </a:t>
            </a:r>
            <a:r>
              <a:rPr lang="en-US" sz="2800" b="1" dirty="0" smtClean="0"/>
              <a:t>3 water bottles </a:t>
            </a:r>
            <a:r>
              <a:rPr lang="en-US" sz="2800" dirty="0" smtClean="0"/>
              <a:t>that </a:t>
            </a:r>
            <a:r>
              <a:rPr lang="en-US" sz="2800" b="1" dirty="0" smtClean="0"/>
              <a:t>David</a:t>
            </a:r>
            <a:r>
              <a:rPr lang="en-US" sz="2800" dirty="0" smtClean="0"/>
              <a:t> sold. </a:t>
            </a:r>
            <a:r>
              <a:rPr lang="en-US" sz="2800" u="heavy" dirty="0" smtClean="0">
                <a:uFill>
                  <a:solidFill>
                    <a:srgbClr val="FF0000"/>
                  </a:solidFill>
                </a:uFill>
              </a:rPr>
              <a:t>Together they sold 160 </a:t>
            </a:r>
            <a:r>
              <a:rPr lang="en-US" sz="2800" dirty="0" smtClean="0"/>
              <a:t>water bottles. How many bottles did each boy sell?</a:t>
            </a:r>
            <a:endParaRPr lang="en-US" sz="2800" dirty="0"/>
          </a:p>
        </p:txBody>
      </p:sp>
      <p:sp>
        <p:nvSpPr>
          <p:cNvPr id="9" name="TextBox 8"/>
          <p:cNvSpPr txBox="1"/>
          <p:nvPr/>
        </p:nvSpPr>
        <p:spPr>
          <a:xfrm>
            <a:off x="127454" y="2351050"/>
            <a:ext cx="2974693" cy="584775"/>
          </a:xfrm>
          <a:prstGeom prst="rect">
            <a:avLst/>
          </a:prstGeom>
          <a:noFill/>
        </p:spPr>
        <p:txBody>
          <a:bodyPr wrap="square" rtlCol="0">
            <a:spAutoFit/>
          </a:bodyPr>
          <a:lstStyle/>
          <a:p>
            <a:r>
              <a:rPr lang="en-US" sz="3200" b="1" dirty="0" smtClean="0">
                <a:solidFill>
                  <a:srgbClr val="0070C0"/>
                </a:solidFill>
                <a:latin typeface="Aharoni" pitchFamily="2" charset="-79"/>
                <a:cs typeface="Aharoni" pitchFamily="2" charset="-79"/>
              </a:rPr>
              <a:t>Ratio ___:___</a:t>
            </a:r>
            <a:endParaRPr lang="en-US" sz="3200" b="1" dirty="0">
              <a:solidFill>
                <a:srgbClr val="0070C0"/>
              </a:solidFill>
              <a:latin typeface="Aharoni" pitchFamily="2" charset="-79"/>
              <a:cs typeface="Aharoni" pitchFamily="2" charset="-79"/>
            </a:endParaRPr>
          </a:p>
        </p:txBody>
      </p:sp>
      <p:graphicFrame>
        <p:nvGraphicFramePr>
          <p:cNvPr id="10" name="Table 9"/>
          <p:cNvGraphicFramePr>
            <a:graphicFrameLocks noGrp="1"/>
          </p:cNvGraphicFramePr>
          <p:nvPr/>
        </p:nvGraphicFramePr>
        <p:xfrm>
          <a:off x="1326056" y="3056451"/>
          <a:ext cx="3578452" cy="1468048"/>
        </p:xfrm>
        <a:graphic>
          <a:graphicData uri="http://schemas.openxmlformats.org/drawingml/2006/table">
            <a:tbl>
              <a:tblPr/>
              <a:tblGrid>
                <a:gridCol w="745318">
                  <a:extLst>
                    <a:ext uri="{9D8B030D-6E8A-4147-A177-3AD203B41FA5}">
                      <a16:colId xmlns:a16="http://schemas.microsoft.com/office/drawing/2014/main" val="20000"/>
                    </a:ext>
                  </a:extLst>
                </a:gridCol>
                <a:gridCol w="749947">
                  <a:extLst>
                    <a:ext uri="{9D8B030D-6E8A-4147-A177-3AD203B41FA5}">
                      <a16:colId xmlns:a16="http://schemas.microsoft.com/office/drawing/2014/main" val="20001"/>
                    </a:ext>
                  </a:extLst>
                </a:gridCol>
                <a:gridCol w="749947">
                  <a:extLst>
                    <a:ext uri="{9D8B030D-6E8A-4147-A177-3AD203B41FA5}">
                      <a16:colId xmlns:a16="http://schemas.microsoft.com/office/drawing/2014/main" val="20002"/>
                    </a:ext>
                  </a:extLst>
                </a:gridCol>
                <a:gridCol w="666620">
                  <a:extLst>
                    <a:ext uri="{9D8B030D-6E8A-4147-A177-3AD203B41FA5}">
                      <a16:colId xmlns:a16="http://schemas.microsoft.com/office/drawing/2014/main" val="20003"/>
                    </a:ext>
                  </a:extLst>
                </a:gridCol>
                <a:gridCol w="666620">
                  <a:extLst>
                    <a:ext uri="{9D8B030D-6E8A-4147-A177-3AD203B41FA5}">
                      <a16:colId xmlns:a16="http://schemas.microsoft.com/office/drawing/2014/main" val="20004"/>
                    </a:ext>
                  </a:extLst>
                </a:gridCol>
              </a:tblGrid>
              <a:tr h="734024">
                <a:tc>
                  <a:txBody>
                    <a:bodyPr/>
                    <a:lstStyle/>
                    <a:p>
                      <a:pPr marL="0" marR="0">
                        <a:lnSpc>
                          <a:spcPct val="115000"/>
                        </a:lnSpc>
                        <a:spcBef>
                          <a:spcPts val="0"/>
                        </a:spcBef>
                        <a:spcAft>
                          <a:spcPts val="0"/>
                        </a:spcAft>
                      </a:pP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34024">
                <a:tc>
                  <a:txBody>
                    <a:bodyPr/>
                    <a:lstStyle/>
                    <a:p>
                      <a:pPr marL="0" marR="0">
                        <a:lnSpc>
                          <a:spcPct val="115000"/>
                        </a:lnSpc>
                        <a:spcBef>
                          <a:spcPts val="0"/>
                        </a:spcBef>
                        <a:spcAft>
                          <a:spcPts val="0"/>
                        </a:spcAft>
                      </a:pPr>
                      <a:endParaRPr lang="en-US" sz="2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endParaRPr lang="en-US" sz="2600" dirty="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bl>
          </a:graphicData>
        </a:graphic>
      </p:graphicFrame>
      <p:sp>
        <p:nvSpPr>
          <p:cNvPr id="11" name="Right Brace 10"/>
          <p:cNvSpPr/>
          <p:nvPr/>
        </p:nvSpPr>
        <p:spPr>
          <a:xfrm>
            <a:off x="4762005" y="2897579"/>
            <a:ext cx="570016" cy="1805050"/>
          </a:xfrm>
          <a:prstGeom prst="righ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5058894" y="2232561"/>
            <a:ext cx="2897578" cy="1600438"/>
          </a:xfrm>
          <a:prstGeom prst="rect">
            <a:avLst/>
          </a:prstGeom>
          <a:noFill/>
        </p:spPr>
        <p:txBody>
          <a:bodyPr wrap="square" rtlCol="0">
            <a:spAutoFit/>
          </a:bodyPr>
          <a:lstStyle/>
          <a:p>
            <a:r>
              <a:rPr lang="en-US" sz="2200" i="1" dirty="0" smtClean="0">
                <a:solidFill>
                  <a:srgbClr val="0070C0"/>
                </a:solidFill>
              </a:rPr>
              <a:t>They both total </a:t>
            </a:r>
            <a:r>
              <a:rPr lang="en-US" sz="3200" b="1" i="1" dirty="0" smtClean="0">
                <a:solidFill>
                  <a:srgbClr val="FF0000"/>
                </a:solidFill>
              </a:rPr>
              <a:t>160</a:t>
            </a:r>
            <a:r>
              <a:rPr lang="en-US" sz="2200" i="1" dirty="0" smtClean="0">
                <a:solidFill>
                  <a:srgbClr val="0070C0"/>
                </a:solidFill>
              </a:rPr>
              <a:t>. How do we find out how much each square is worth?</a:t>
            </a:r>
            <a:endParaRPr lang="en-US" sz="2200" i="1" dirty="0">
              <a:solidFill>
                <a:srgbClr val="0070C0"/>
              </a:solidFill>
            </a:endParaRPr>
          </a:p>
        </p:txBody>
      </p:sp>
      <p:pic>
        <p:nvPicPr>
          <p:cNvPr id="100354" name="Picture 2" descr="Image result for water bottle clip art"/>
          <p:cNvPicPr>
            <a:picLocks noChangeAspect="1" noChangeArrowheads="1"/>
          </p:cNvPicPr>
          <p:nvPr/>
        </p:nvPicPr>
        <p:blipFill>
          <a:blip r:embed="rId3" cstate="print"/>
          <a:srcRect/>
          <a:stretch>
            <a:fillRect/>
          </a:stretch>
        </p:blipFill>
        <p:spPr bwMode="auto">
          <a:xfrm flipH="1">
            <a:off x="8088485" y="4437908"/>
            <a:ext cx="783577" cy="2247899"/>
          </a:xfrm>
          <a:prstGeom prst="rect">
            <a:avLst/>
          </a:prstGeom>
          <a:noFill/>
        </p:spPr>
      </p:pic>
    </p:spTree>
    <p:extLst>
      <p:ext uri="{BB962C8B-B14F-4D97-AF65-F5344CB8AC3E}">
        <p14:creationId xmlns:p14="http://schemas.microsoft.com/office/powerpoint/2010/main" val="174913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711</Words>
  <Application>Microsoft Office PowerPoint</Application>
  <PresentationFormat>On-screen Show (4:3)</PresentationFormat>
  <Paragraphs>122</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Aharoni</vt:lpstr>
      <vt:lpstr>AntigoniBd</vt:lpstr>
      <vt:lpstr>Arial</vt:lpstr>
      <vt:lpstr>Calibri</vt:lpstr>
      <vt:lpstr>Comic Sans MS</vt:lpstr>
      <vt:lpstr>Times New Roman</vt:lpstr>
      <vt:lpstr>Wingdings</vt:lpstr>
      <vt:lpstr>Office Theme</vt:lpstr>
      <vt:lpstr>Ratios Module 1: Lesson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Ratios Module 1: Lesson 5</dc:title>
  <dc:creator>Crawford Family</dc:creator>
  <cp:lastModifiedBy>Penny Crawford</cp:lastModifiedBy>
  <cp:revision>3</cp:revision>
  <dcterms:created xsi:type="dcterms:W3CDTF">2016-09-11T01:25:19Z</dcterms:created>
  <dcterms:modified xsi:type="dcterms:W3CDTF">2016-09-13T16:39:10Z</dcterms:modified>
</cp:coreProperties>
</file>