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7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849820-A826-470D-8E48-E262E592752E}"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49820-A826-470D-8E48-E262E592752E}"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49820-A826-470D-8E48-E262E592752E}"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49820-A826-470D-8E48-E262E592752E}"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849820-A826-470D-8E48-E262E592752E}"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849820-A826-470D-8E48-E262E592752E}"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849820-A826-470D-8E48-E262E592752E}" type="datetimeFigureOut">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849820-A826-470D-8E48-E262E592752E}"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49820-A826-470D-8E48-E262E592752E}" type="datetimeFigureOut">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49820-A826-470D-8E48-E262E592752E}"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49820-A826-470D-8E48-E262E592752E}"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C3855-7759-424F-9229-8466640C57C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49820-A826-470D-8E48-E262E592752E}" type="datetimeFigureOut">
              <a:rPr lang="en-US" smtClean="0"/>
              <a:t>9/14/2016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C3855-7759-424F-9229-8466640C57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31" y="1542764"/>
            <a:ext cx="7886700" cy="2017854"/>
          </a:xfrm>
          <a:solidFill>
            <a:srgbClr val="FFFF00"/>
          </a:solidFill>
        </p:spPr>
        <p:txBody>
          <a:bodyPr>
            <a:noAutofit/>
          </a:bodyPr>
          <a:lstStyle/>
          <a:p>
            <a:pPr algn="ctr"/>
            <a:r>
              <a:rPr lang="en-US" sz="7200" b="1" dirty="0" smtClean="0"/>
              <a:t>Ratios</a:t>
            </a:r>
            <a:r>
              <a:rPr lang="en-US" sz="5400" dirty="0" smtClean="0"/>
              <a:t/>
            </a:r>
            <a:br>
              <a:rPr lang="en-US" sz="5400" dirty="0" smtClean="0"/>
            </a:br>
            <a:r>
              <a:rPr lang="en-US" sz="5400" b="1" dirty="0" smtClean="0"/>
              <a:t>Module 1: Lesson 6</a:t>
            </a:r>
            <a:endParaRPr lang="en-US"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8485" y="5928067"/>
            <a:ext cx="8594257" cy="769441"/>
          </a:xfrm>
          <a:prstGeom prst="rect">
            <a:avLst/>
          </a:prstGeom>
          <a:noFill/>
        </p:spPr>
        <p:txBody>
          <a:bodyPr wrap="square" rtlCol="0">
            <a:spAutoFit/>
          </a:bodyPr>
          <a:lstStyle/>
          <a:p>
            <a:r>
              <a:rPr lang="en-US" sz="2200" b="1" dirty="0">
                <a:solidFill>
                  <a:srgbClr val="FF0000"/>
                </a:solidFill>
              </a:rPr>
              <a:t>If the total number of occupied rooms is 432, and there are 6 sections of the tape diagram, how many rooms does each section represent?</a:t>
            </a:r>
          </a:p>
        </p:txBody>
      </p:sp>
      <p:graphicFrame>
        <p:nvGraphicFramePr>
          <p:cNvPr id="10" name="Table 9"/>
          <p:cNvGraphicFramePr>
            <a:graphicFrameLocks noGrp="1"/>
          </p:cNvGraphicFramePr>
          <p:nvPr>
            <p:extLst>
              <p:ext uri="{D42A27DB-BD31-4B8C-83A1-F6EECF244321}">
                <p14:modId xmlns:p14="http://schemas.microsoft.com/office/powerpoint/2010/main" val="79411325"/>
              </p:ext>
            </p:extLst>
          </p:nvPr>
        </p:nvGraphicFramePr>
        <p:xfrm>
          <a:off x="880705" y="2890193"/>
          <a:ext cx="862022" cy="467789"/>
        </p:xfrm>
        <a:graphic>
          <a:graphicData uri="http://schemas.openxmlformats.org/drawingml/2006/table">
            <a:tbl>
              <a:tblPr firstRow="1" bandRow="1">
                <a:tableStyleId>{5940675A-B579-460E-94D1-54222C63F5DA}</a:tableStyleId>
              </a:tblPr>
              <a:tblGrid>
                <a:gridCol w="431011">
                  <a:extLst>
                    <a:ext uri="{9D8B030D-6E8A-4147-A177-3AD203B41FA5}">
                      <a16:colId xmlns:a16="http://schemas.microsoft.com/office/drawing/2014/main" val="2837847473"/>
                    </a:ext>
                  </a:extLst>
                </a:gridCol>
                <a:gridCol w="431011">
                  <a:extLst>
                    <a:ext uri="{9D8B030D-6E8A-4147-A177-3AD203B41FA5}">
                      <a16:colId xmlns:a16="http://schemas.microsoft.com/office/drawing/2014/main" val="3876226269"/>
                    </a:ext>
                  </a:extLst>
                </a:gridCol>
              </a:tblGrid>
              <a:tr h="467789">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05772210"/>
              </p:ext>
            </p:extLst>
          </p:nvPr>
        </p:nvGraphicFramePr>
        <p:xfrm>
          <a:off x="856957" y="3714348"/>
          <a:ext cx="2261705" cy="472317"/>
        </p:xfrm>
        <a:graphic>
          <a:graphicData uri="http://schemas.openxmlformats.org/drawingml/2006/table">
            <a:tbl>
              <a:tblPr firstRow="1" bandRow="1">
                <a:tableStyleId>{5940675A-B579-460E-94D1-54222C63F5DA}</a:tableStyleId>
              </a:tblPr>
              <a:tblGrid>
                <a:gridCol w="452341">
                  <a:extLst>
                    <a:ext uri="{9D8B030D-6E8A-4147-A177-3AD203B41FA5}">
                      <a16:colId xmlns:a16="http://schemas.microsoft.com/office/drawing/2014/main" val="2837847473"/>
                    </a:ext>
                  </a:extLst>
                </a:gridCol>
                <a:gridCol w="452341">
                  <a:extLst>
                    <a:ext uri="{9D8B030D-6E8A-4147-A177-3AD203B41FA5}">
                      <a16:colId xmlns:a16="http://schemas.microsoft.com/office/drawing/2014/main" val="3876226269"/>
                    </a:ext>
                  </a:extLst>
                </a:gridCol>
                <a:gridCol w="452341">
                  <a:extLst>
                    <a:ext uri="{9D8B030D-6E8A-4147-A177-3AD203B41FA5}">
                      <a16:colId xmlns:a16="http://schemas.microsoft.com/office/drawing/2014/main" val="4064122606"/>
                    </a:ext>
                  </a:extLst>
                </a:gridCol>
                <a:gridCol w="452341">
                  <a:extLst>
                    <a:ext uri="{9D8B030D-6E8A-4147-A177-3AD203B41FA5}">
                      <a16:colId xmlns:a16="http://schemas.microsoft.com/office/drawing/2014/main" val="4018514965"/>
                    </a:ext>
                  </a:extLst>
                </a:gridCol>
                <a:gridCol w="452341">
                  <a:extLst>
                    <a:ext uri="{9D8B030D-6E8A-4147-A177-3AD203B41FA5}">
                      <a16:colId xmlns:a16="http://schemas.microsoft.com/office/drawing/2014/main" val="582974413"/>
                    </a:ext>
                  </a:extLst>
                </a:gridCol>
              </a:tblGrid>
              <a:tr h="47231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sp>
        <p:nvSpPr>
          <p:cNvPr id="12" name="TextBox 11"/>
          <p:cNvSpPr txBox="1"/>
          <p:nvPr/>
        </p:nvSpPr>
        <p:spPr>
          <a:xfrm>
            <a:off x="178675" y="2328804"/>
            <a:ext cx="1662001" cy="400110"/>
          </a:xfrm>
          <a:prstGeom prst="rect">
            <a:avLst/>
          </a:prstGeom>
          <a:solidFill>
            <a:schemeClr val="accent1">
              <a:lumMod val="60000"/>
              <a:lumOff val="40000"/>
            </a:schemeClr>
          </a:solidFill>
        </p:spPr>
        <p:txBody>
          <a:bodyPr wrap="square" rtlCol="0">
            <a:spAutoFit/>
          </a:bodyPr>
          <a:lstStyle/>
          <a:p>
            <a:pPr algn="ctr"/>
            <a:r>
              <a:rPr lang="en-US" sz="2000" b="1" dirty="0"/>
              <a:t>Saturday </a:t>
            </a:r>
          </a:p>
        </p:txBody>
      </p:sp>
      <p:sp>
        <p:nvSpPr>
          <p:cNvPr id="13" name="TextBox 12"/>
          <p:cNvSpPr txBox="1"/>
          <p:nvPr/>
        </p:nvSpPr>
        <p:spPr>
          <a:xfrm>
            <a:off x="171238" y="3026059"/>
            <a:ext cx="1271095" cy="338554"/>
          </a:xfrm>
          <a:prstGeom prst="rect">
            <a:avLst/>
          </a:prstGeom>
          <a:noFill/>
        </p:spPr>
        <p:txBody>
          <a:bodyPr wrap="square" rtlCol="0">
            <a:spAutoFit/>
          </a:bodyPr>
          <a:lstStyle/>
          <a:p>
            <a:r>
              <a:rPr lang="en-US" sz="1600" b="1" dirty="0" smtClean="0"/>
              <a:t>Full</a:t>
            </a:r>
            <a:endParaRPr lang="en-US" sz="1600" b="1" dirty="0"/>
          </a:p>
        </p:txBody>
      </p:sp>
      <p:sp>
        <p:nvSpPr>
          <p:cNvPr id="14" name="TextBox 13"/>
          <p:cNvSpPr txBox="1"/>
          <p:nvPr/>
        </p:nvSpPr>
        <p:spPr>
          <a:xfrm>
            <a:off x="166584" y="3816853"/>
            <a:ext cx="1271095" cy="338554"/>
          </a:xfrm>
          <a:prstGeom prst="rect">
            <a:avLst/>
          </a:prstGeom>
          <a:noFill/>
        </p:spPr>
        <p:txBody>
          <a:bodyPr wrap="square" rtlCol="0">
            <a:spAutoFit/>
          </a:bodyPr>
          <a:lstStyle/>
          <a:p>
            <a:r>
              <a:rPr lang="en-US" sz="1600" b="1" dirty="0" smtClean="0"/>
              <a:t>Empty</a:t>
            </a:r>
            <a:endParaRPr lang="en-US" sz="1600" b="1" dirty="0"/>
          </a:p>
        </p:txBody>
      </p:sp>
      <p:graphicFrame>
        <p:nvGraphicFramePr>
          <p:cNvPr id="15" name="Table 14"/>
          <p:cNvGraphicFramePr>
            <a:graphicFrameLocks noGrp="1"/>
          </p:cNvGraphicFramePr>
          <p:nvPr>
            <p:extLst>
              <p:ext uri="{D42A27DB-BD31-4B8C-83A1-F6EECF244321}">
                <p14:modId xmlns:p14="http://schemas.microsoft.com/office/powerpoint/2010/main" val="2290652997"/>
              </p:ext>
            </p:extLst>
          </p:nvPr>
        </p:nvGraphicFramePr>
        <p:xfrm>
          <a:off x="5429396" y="2851578"/>
          <a:ext cx="2763762" cy="447127"/>
        </p:xfrm>
        <a:graphic>
          <a:graphicData uri="http://schemas.openxmlformats.org/drawingml/2006/table">
            <a:tbl>
              <a:tblPr firstRow="1" bandRow="1">
                <a:tableStyleId>{5940675A-B579-460E-94D1-54222C63F5DA}</a:tableStyleId>
              </a:tblPr>
              <a:tblGrid>
                <a:gridCol w="460627">
                  <a:extLst>
                    <a:ext uri="{9D8B030D-6E8A-4147-A177-3AD203B41FA5}">
                      <a16:colId xmlns:a16="http://schemas.microsoft.com/office/drawing/2014/main" val="2837847473"/>
                    </a:ext>
                  </a:extLst>
                </a:gridCol>
                <a:gridCol w="460627">
                  <a:extLst>
                    <a:ext uri="{9D8B030D-6E8A-4147-A177-3AD203B41FA5}">
                      <a16:colId xmlns:a16="http://schemas.microsoft.com/office/drawing/2014/main" val="3876226269"/>
                    </a:ext>
                  </a:extLst>
                </a:gridCol>
                <a:gridCol w="460627">
                  <a:extLst>
                    <a:ext uri="{9D8B030D-6E8A-4147-A177-3AD203B41FA5}">
                      <a16:colId xmlns:a16="http://schemas.microsoft.com/office/drawing/2014/main" val="1077856206"/>
                    </a:ext>
                  </a:extLst>
                </a:gridCol>
                <a:gridCol w="460627">
                  <a:extLst>
                    <a:ext uri="{9D8B030D-6E8A-4147-A177-3AD203B41FA5}">
                      <a16:colId xmlns:a16="http://schemas.microsoft.com/office/drawing/2014/main" val="1806081867"/>
                    </a:ext>
                  </a:extLst>
                </a:gridCol>
                <a:gridCol w="460627">
                  <a:extLst>
                    <a:ext uri="{9D8B030D-6E8A-4147-A177-3AD203B41FA5}">
                      <a16:colId xmlns:a16="http://schemas.microsoft.com/office/drawing/2014/main" val="3362357590"/>
                    </a:ext>
                  </a:extLst>
                </a:gridCol>
                <a:gridCol w="460627">
                  <a:extLst>
                    <a:ext uri="{9D8B030D-6E8A-4147-A177-3AD203B41FA5}">
                      <a16:colId xmlns:a16="http://schemas.microsoft.com/office/drawing/2014/main" val="1930870853"/>
                    </a:ext>
                  </a:extLst>
                </a:gridCol>
              </a:tblGrid>
              <a:tr h="44712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802705957"/>
              </p:ext>
            </p:extLst>
          </p:nvPr>
        </p:nvGraphicFramePr>
        <p:xfrm>
          <a:off x="5417527" y="3699483"/>
          <a:ext cx="452341" cy="472317"/>
        </p:xfrm>
        <a:graphic>
          <a:graphicData uri="http://schemas.openxmlformats.org/drawingml/2006/table">
            <a:tbl>
              <a:tblPr firstRow="1" bandRow="1">
                <a:tableStyleId>{5940675A-B579-460E-94D1-54222C63F5DA}</a:tableStyleId>
              </a:tblPr>
              <a:tblGrid>
                <a:gridCol w="452341">
                  <a:extLst>
                    <a:ext uri="{9D8B030D-6E8A-4147-A177-3AD203B41FA5}">
                      <a16:colId xmlns:a16="http://schemas.microsoft.com/office/drawing/2014/main" val="2837847473"/>
                    </a:ext>
                  </a:extLst>
                </a:gridCol>
              </a:tblGrid>
              <a:tr h="47231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sp>
        <p:nvSpPr>
          <p:cNvPr id="17" name="TextBox 16"/>
          <p:cNvSpPr txBox="1"/>
          <p:nvPr/>
        </p:nvSpPr>
        <p:spPr>
          <a:xfrm>
            <a:off x="4953000" y="2302061"/>
            <a:ext cx="1668214" cy="400110"/>
          </a:xfrm>
          <a:prstGeom prst="rect">
            <a:avLst/>
          </a:prstGeom>
          <a:solidFill>
            <a:schemeClr val="accent6">
              <a:lumMod val="60000"/>
              <a:lumOff val="40000"/>
            </a:schemeClr>
          </a:solidFill>
        </p:spPr>
        <p:txBody>
          <a:bodyPr wrap="square" rtlCol="0">
            <a:spAutoFit/>
          </a:bodyPr>
          <a:lstStyle/>
          <a:p>
            <a:pPr algn="ctr"/>
            <a:r>
              <a:rPr lang="en-US" sz="2000" b="1" dirty="0"/>
              <a:t>Sunday</a:t>
            </a:r>
          </a:p>
        </p:txBody>
      </p:sp>
      <p:sp>
        <p:nvSpPr>
          <p:cNvPr id="18" name="TextBox 17"/>
          <p:cNvSpPr txBox="1"/>
          <p:nvPr/>
        </p:nvSpPr>
        <p:spPr>
          <a:xfrm>
            <a:off x="4886183" y="3023070"/>
            <a:ext cx="1271095" cy="338554"/>
          </a:xfrm>
          <a:prstGeom prst="rect">
            <a:avLst/>
          </a:prstGeom>
          <a:noFill/>
        </p:spPr>
        <p:txBody>
          <a:bodyPr wrap="square" rtlCol="0">
            <a:spAutoFit/>
          </a:bodyPr>
          <a:lstStyle/>
          <a:p>
            <a:r>
              <a:rPr lang="en-US" sz="1600" b="1" dirty="0" smtClean="0"/>
              <a:t>Full</a:t>
            </a:r>
            <a:endParaRPr lang="en-US" sz="1600" b="1" dirty="0"/>
          </a:p>
        </p:txBody>
      </p:sp>
      <p:sp>
        <p:nvSpPr>
          <p:cNvPr id="19" name="TextBox 18"/>
          <p:cNvSpPr txBox="1"/>
          <p:nvPr/>
        </p:nvSpPr>
        <p:spPr>
          <a:xfrm>
            <a:off x="4715274" y="3861363"/>
            <a:ext cx="1271095" cy="338554"/>
          </a:xfrm>
          <a:prstGeom prst="rect">
            <a:avLst/>
          </a:prstGeom>
          <a:noFill/>
        </p:spPr>
        <p:txBody>
          <a:bodyPr wrap="square" rtlCol="0">
            <a:spAutoFit/>
          </a:bodyPr>
          <a:lstStyle/>
          <a:p>
            <a:r>
              <a:rPr lang="en-US" sz="1600" b="1" dirty="0" smtClean="0"/>
              <a:t>Empty</a:t>
            </a:r>
            <a:endParaRPr lang="en-US" sz="1600" b="1" dirty="0"/>
          </a:p>
        </p:txBody>
      </p:sp>
      <p:pic>
        <p:nvPicPr>
          <p:cNvPr id="21" name="Picture 20"/>
          <p:cNvPicPr>
            <a:picLocks noChangeAspect="1"/>
          </p:cNvPicPr>
          <p:nvPr/>
        </p:nvPicPr>
        <p:blipFill>
          <a:blip r:embed="rId2" cstate="print"/>
          <a:stretch>
            <a:fillRect/>
          </a:stretch>
        </p:blipFill>
        <p:spPr>
          <a:xfrm>
            <a:off x="214460" y="181137"/>
            <a:ext cx="8727067" cy="482634"/>
          </a:xfrm>
          <a:prstGeom prst="rect">
            <a:avLst/>
          </a:prstGeom>
        </p:spPr>
      </p:pic>
      <p:sp>
        <p:nvSpPr>
          <p:cNvPr id="22" name="Rectangle 21"/>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http://worldartsme.com/images/hotel-building-clipar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506" y="28143"/>
            <a:ext cx="2786155" cy="1180496"/>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332507" y="676891"/>
            <a:ext cx="8704613" cy="1569660"/>
          </a:xfrm>
          <a:prstGeom prst="rect">
            <a:avLst/>
          </a:prstGeom>
          <a:noFill/>
        </p:spPr>
        <p:txBody>
          <a:bodyPr wrap="square" rtlCol="0">
            <a:spAutoFit/>
          </a:bodyPr>
          <a:lstStyle/>
          <a:p>
            <a:r>
              <a:rPr lang="en-US" sz="2400" dirty="0" smtClean="0"/>
              <a:t>		</a:t>
            </a:r>
            <a:r>
              <a:rPr lang="en-US" sz="2400" dirty="0"/>
              <a:t>	</a:t>
            </a:r>
            <a:r>
              <a:rPr lang="en-US" sz="2400" dirty="0" smtClean="0"/>
              <a:t>A </a:t>
            </a:r>
            <a:r>
              <a:rPr lang="en-US" sz="2400" dirty="0" smtClean="0"/>
              <a:t>business hotel had a ratio of full rooms to empty rooms of </a:t>
            </a:r>
            <a:r>
              <a:rPr lang="en-US" sz="2400" b="1" dirty="0" smtClean="0"/>
              <a:t>2:5</a:t>
            </a:r>
            <a:r>
              <a:rPr lang="en-US" sz="2400" dirty="0" smtClean="0"/>
              <a:t> on a </a:t>
            </a:r>
            <a:r>
              <a:rPr lang="en-US" sz="2400" b="1" dirty="0" smtClean="0">
                <a:solidFill>
                  <a:srgbClr val="0070C0"/>
                </a:solidFill>
              </a:rPr>
              <a:t>Saturday </a:t>
            </a:r>
            <a:r>
              <a:rPr lang="en-US" sz="2400" dirty="0" smtClean="0"/>
              <a:t>night. On </a:t>
            </a:r>
            <a:r>
              <a:rPr lang="en-US" sz="2400" b="1" dirty="0" smtClean="0">
                <a:solidFill>
                  <a:srgbClr val="00B050"/>
                </a:solidFill>
              </a:rPr>
              <a:t>Sunday</a:t>
            </a:r>
            <a:r>
              <a:rPr lang="en-US" sz="2400" dirty="0" smtClean="0"/>
              <a:t> night the ratio of full rooms to empty rooms is </a:t>
            </a:r>
            <a:r>
              <a:rPr lang="en-US" sz="2400" b="1" dirty="0" smtClean="0"/>
              <a:t>6:1</a:t>
            </a:r>
            <a:r>
              <a:rPr lang="en-US" sz="2400" dirty="0" smtClean="0"/>
              <a:t>. If the hotel had </a:t>
            </a:r>
            <a:r>
              <a:rPr lang="en-US" sz="2400" b="1" dirty="0" smtClean="0">
                <a:solidFill>
                  <a:srgbClr val="00B050"/>
                </a:solidFill>
              </a:rPr>
              <a:t>432 full rooms </a:t>
            </a:r>
            <a:r>
              <a:rPr lang="en-US" sz="2400" dirty="0" smtClean="0"/>
              <a:t>on Sunday, how many did it on Saturday.</a:t>
            </a:r>
            <a:endParaRPr lang="en-US" sz="2400" dirty="0"/>
          </a:p>
        </p:txBody>
      </p:sp>
    </p:spTree>
    <p:extLst>
      <p:ext uri="{BB962C8B-B14F-4D97-AF65-F5344CB8AC3E}">
        <p14:creationId xmlns:p14="http://schemas.microsoft.com/office/powerpoint/2010/main" val="214922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3" grpId="0"/>
      <p:bldP spid="14" grpId="0"/>
      <p:bldP spid="17" grpId="0" animBg="1"/>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lassroomclipart.com/images/gallery/Clipart/Recreation/two-men-arm-wrestl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48322" y="4893554"/>
            <a:ext cx="2417545" cy="18456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stretch>
            <a:fillRect/>
          </a:stretch>
        </p:blipFill>
        <p:spPr>
          <a:xfrm>
            <a:off x="238210" y="121762"/>
            <a:ext cx="8727067" cy="482634"/>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32509" y="498763"/>
            <a:ext cx="8585860" cy="1938992"/>
          </a:xfrm>
          <a:prstGeom prst="rect">
            <a:avLst/>
          </a:prstGeom>
          <a:noFill/>
        </p:spPr>
        <p:txBody>
          <a:bodyPr wrap="square" rtlCol="0">
            <a:spAutoFit/>
          </a:bodyPr>
          <a:lstStyle/>
          <a:p>
            <a:r>
              <a:rPr lang="en-US" sz="2400" dirty="0" smtClean="0"/>
              <a:t>Rob and Todd who are brothers like to make bets on different contests. </a:t>
            </a:r>
            <a:r>
              <a:rPr lang="en-US" sz="2400" b="1" i="1" dirty="0" smtClean="0"/>
              <a:t>Before</a:t>
            </a:r>
            <a:r>
              <a:rPr lang="en-US" sz="2400" dirty="0" smtClean="0"/>
              <a:t> the bet the ratio of the amount of Todd’s money to Rob’s money was </a:t>
            </a:r>
            <a:r>
              <a:rPr lang="en-US" sz="2400" b="1" dirty="0" smtClean="0"/>
              <a:t>4:7</a:t>
            </a:r>
            <a:r>
              <a:rPr lang="en-US" sz="2400" dirty="0" smtClean="0"/>
              <a:t>.  Rob lost the </a:t>
            </a:r>
            <a:r>
              <a:rPr lang="en-US" sz="2400" b="1" i="1" dirty="0" smtClean="0"/>
              <a:t>latest</a:t>
            </a:r>
            <a:r>
              <a:rPr lang="en-US" sz="2400" dirty="0" smtClean="0"/>
              <a:t> contest and now the ratio of the amount of Todd’s money to Rob’s money is </a:t>
            </a:r>
            <a:r>
              <a:rPr lang="en-US" sz="2400" b="1" dirty="0" smtClean="0"/>
              <a:t>8:3</a:t>
            </a:r>
            <a:r>
              <a:rPr lang="en-US" sz="2400" dirty="0" smtClean="0"/>
              <a:t>. If Rob had </a:t>
            </a:r>
            <a:r>
              <a:rPr lang="en-US" sz="2400" b="1" i="1" dirty="0" smtClean="0"/>
              <a:t>$280 before </a:t>
            </a:r>
            <a:r>
              <a:rPr lang="en-US" sz="2400" dirty="0" smtClean="0"/>
              <a:t>the last competition, how much does he have now?</a:t>
            </a:r>
            <a:endParaRPr lang="en-US" sz="2400" dirty="0"/>
          </a:p>
        </p:txBody>
      </p:sp>
      <p:graphicFrame>
        <p:nvGraphicFramePr>
          <p:cNvPr id="9" name="Table 8"/>
          <p:cNvGraphicFramePr>
            <a:graphicFrameLocks noGrp="1"/>
          </p:cNvGraphicFramePr>
          <p:nvPr>
            <p:extLst>
              <p:ext uri="{D42A27DB-BD31-4B8C-83A1-F6EECF244321}">
                <p14:modId xmlns:p14="http://schemas.microsoft.com/office/powerpoint/2010/main" val="79411325"/>
              </p:ext>
            </p:extLst>
          </p:nvPr>
        </p:nvGraphicFramePr>
        <p:xfrm>
          <a:off x="738202" y="3721464"/>
          <a:ext cx="3180660" cy="467789"/>
        </p:xfrm>
        <a:graphic>
          <a:graphicData uri="http://schemas.openxmlformats.org/drawingml/2006/table">
            <a:tbl>
              <a:tblPr firstRow="1" bandRow="1">
                <a:tableStyleId>{5940675A-B579-460E-94D1-54222C63F5DA}</a:tableStyleId>
              </a:tblPr>
              <a:tblGrid>
                <a:gridCol w="454380">
                  <a:extLst>
                    <a:ext uri="{9D8B030D-6E8A-4147-A177-3AD203B41FA5}">
                      <a16:colId xmlns:a16="http://schemas.microsoft.com/office/drawing/2014/main" val="2837847473"/>
                    </a:ext>
                  </a:extLst>
                </a:gridCol>
                <a:gridCol w="454380">
                  <a:extLst>
                    <a:ext uri="{9D8B030D-6E8A-4147-A177-3AD203B41FA5}">
                      <a16:colId xmlns:a16="http://schemas.microsoft.com/office/drawing/2014/main" val="3876226269"/>
                    </a:ext>
                  </a:extLst>
                </a:gridCol>
                <a:gridCol w="454380">
                  <a:extLst>
                    <a:ext uri="{9D8B030D-6E8A-4147-A177-3AD203B41FA5}">
                      <a16:colId xmlns:a16="http://schemas.microsoft.com/office/drawing/2014/main" val="20002"/>
                    </a:ext>
                  </a:extLst>
                </a:gridCol>
                <a:gridCol w="454380">
                  <a:extLst>
                    <a:ext uri="{9D8B030D-6E8A-4147-A177-3AD203B41FA5}">
                      <a16:colId xmlns:a16="http://schemas.microsoft.com/office/drawing/2014/main" val="20003"/>
                    </a:ext>
                  </a:extLst>
                </a:gridCol>
                <a:gridCol w="454380">
                  <a:extLst>
                    <a:ext uri="{9D8B030D-6E8A-4147-A177-3AD203B41FA5}">
                      <a16:colId xmlns:a16="http://schemas.microsoft.com/office/drawing/2014/main" val="20004"/>
                    </a:ext>
                  </a:extLst>
                </a:gridCol>
                <a:gridCol w="454380">
                  <a:extLst>
                    <a:ext uri="{9D8B030D-6E8A-4147-A177-3AD203B41FA5}">
                      <a16:colId xmlns:a16="http://schemas.microsoft.com/office/drawing/2014/main" val="20005"/>
                    </a:ext>
                  </a:extLst>
                </a:gridCol>
                <a:gridCol w="454380">
                  <a:extLst>
                    <a:ext uri="{9D8B030D-6E8A-4147-A177-3AD203B41FA5}">
                      <a16:colId xmlns:a16="http://schemas.microsoft.com/office/drawing/2014/main" val="20006"/>
                    </a:ext>
                  </a:extLst>
                </a:gridCol>
              </a:tblGrid>
              <a:tr h="467789">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05772210"/>
              </p:ext>
            </p:extLst>
          </p:nvPr>
        </p:nvGraphicFramePr>
        <p:xfrm>
          <a:off x="738202" y="3013703"/>
          <a:ext cx="1809364" cy="472317"/>
        </p:xfrm>
        <a:graphic>
          <a:graphicData uri="http://schemas.openxmlformats.org/drawingml/2006/table">
            <a:tbl>
              <a:tblPr firstRow="1" bandRow="1">
                <a:tableStyleId>{5940675A-B579-460E-94D1-54222C63F5DA}</a:tableStyleId>
              </a:tblPr>
              <a:tblGrid>
                <a:gridCol w="452341">
                  <a:extLst>
                    <a:ext uri="{9D8B030D-6E8A-4147-A177-3AD203B41FA5}">
                      <a16:colId xmlns:a16="http://schemas.microsoft.com/office/drawing/2014/main" val="2837847473"/>
                    </a:ext>
                  </a:extLst>
                </a:gridCol>
                <a:gridCol w="452341">
                  <a:extLst>
                    <a:ext uri="{9D8B030D-6E8A-4147-A177-3AD203B41FA5}">
                      <a16:colId xmlns:a16="http://schemas.microsoft.com/office/drawing/2014/main" val="3876226269"/>
                    </a:ext>
                  </a:extLst>
                </a:gridCol>
                <a:gridCol w="452341">
                  <a:extLst>
                    <a:ext uri="{9D8B030D-6E8A-4147-A177-3AD203B41FA5}">
                      <a16:colId xmlns:a16="http://schemas.microsoft.com/office/drawing/2014/main" val="4064122606"/>
                    </a:ext>
                  </a:extLst>
                </a:gridCol>
                <a:gridCol w="452341">
                  <a:extLst>
                    <a:ext uri="{9D8B030D-6E8A-4147-A177-3AD203B41FA5}">
                      <a16:colId xmlns:a16="http://schemas.microsoft.com/office/drawing/2014/main" val="4018514965"/>
                    </a:ext>
                  </a:extLst>
                </a:gridCol>
              </a:tblGrid>
              <a:tr h="47231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sp>
        <p:nvSpPr>
          <p:cNvPr id="11" name="TextBox 10"/>
          <p:cNvSpPr txBox="1"/>
          <p:nvPr/>
        </p:nvSpPr>
        <p:spPr>
          <a:xfrm>
            <a:off x="736818" y="2506934"/>
            <a:ext cx="1365113" cy="400110"/>
          </a:xfrm>
          <a:prstGeom prst="rect">
            <a:avLst/>
          </a:prstGeom>
          <a:solidFill>
            <a:schemeClr val="accent1">
              <a:lumMod val="60000"/>
              <a:lumOff val="40000"/>
            </a:schemeClr>
          </a:solidFill>
        </p:spPr>
        <p:txBody>
          <a:bodyPr wrap="square" rtlCol="0">
            <a:spAutoFit/>
          </a:bodyPr>
          <a:lstStyle/>
          <a:p>
            <a:pPr algn="ctr"/>
            <a:r>
              <a:rPr lang="en-US" sz="2000" b="1" dirty="0" smtClean="0"/>
              <a:t>Before </a:t>
            </a:r>
            <a:endParaRPr lang="en-US" sz="2000" b="1" dirty="0"/>
          </a:p>
        </p:txBody>
      </p:sp>
      <p:sp>
        <p:nvSpPr>
          <p:cNvPr id="14" name="TextBox 13"/>
          <p:cNvSpPr txBox="1"/>
          <p:nvPr/>
        </p:nvSpPr>
        <p:spPr>
          <a:xfrm>
            <a:off x="5142416" y="2514600"/>
            <a:ext cx="1371325" cy="400110"/>
          </a:xfrm>
          <a:prstGeom prst="rect">
            <a:avLst/>
          </a:prstGeom>
          <a:solidFill>
            <a:schemeClr val="accent6">
              <a:lumMod val="60000"/>
              <a:lumOff val="40000"/>
            </a:schemeClr>
          </a:solidFill>
        </p:spPr>
        <p:txBody>
          <a:bodyPr wrap="square" rtlCol="0">
            <a:spAutoFit/>
          </a:bodyPr>
          <a:lstStyle/>
          <a:p>
            <a:pPr algn="ctr"/>
            <a:r>
              <a:rPr lang="en-US" sz="2000" b="1" dirty="0" smtClean="0"/>
              <a:t>After</a:t>
            </a:r>
            <a:endParaRPr lang="en-US" sz="2000" b="1" dirty="0"/>
          </a:p>
        </p:txBody>
      </p:sp>
      <p:sp>
        <p:nvSpPr>
          <p:cNvPr id="15" name="TextBox 14"/>
          <p:cNvSpPr txBox="1"/>
          <p:nvPr/>
        </p:nvSpPr>
        <p:spPr>
          <a:xfrm>
            <a:off x="4625439" y="3810529"/>
            <a:ext cx="1271095" cy="338554"/>
          </a:xfrm>
          <a:prstGeom prst="rect">
            <a:avLst/>
          </a:prstGeom>
          <a:noFill/>
        </p:spPr>
        <p:txBody>
          <a:bodyPr wrap="square" rtlCol="0">
            <a:spAutoFit/>
          </a:bodyPr>
          <a:lstStyle/>
          <a:p>
            <a:r>
              <a:rPr lang="en-US" sz="1600" b="1" dirty="0" smtClean="0"/>
              <a:t>Rob</a:t>
            </a:r>
            <a:endParaRPr lang="en-US" sz="1600" b="1" dirty="0"/>
          </a:p>
        </p:txBody>
      </p:sp>
      <p:sp>
        <p:nvSpPr>
          <p:cNvPr id="16" name="TextBox 15"/>
          <p:cNvSpPr txBox="1"/>
          <p:nvPr/>
        </p:nvSpPr>
        <p:spPr>
          <a:xfrm>
            <a:off x="4572000" y="3131677"/>
            <a:ext cx="1271095" cy="338554"/>
          </a:xfrm>
          <a:prstGeom prst="rect">
            <a:avLst/>
          </a:prstGeom>
          <a:noFill/>
        </p:spPr>
        <p:txBody>
          <a:bodyPr wrap="square" rtlCol="0">
            <a:spAutoFit/>
          </a:bodyPr>
          <a:lstStyle/>
          <a:p>
            <a:r>
              <a:rPr lang="en-US" sz="1600" b="1" dirty="0" smtClean="0"/>
              <a:t>Todd</a:t>
            </a:r>
            <a:endParaRPr lang="en-US" sz="1600" b="1" dirty="0"/>
          </a:p>
        </p:txBody>
      </p:sp>
      <p:sp>
        <p:nvSpPr>
          <p:cNvPr id="17" name="TextBox 16"/>
          <p:cNvSpPr txBox="1"/>
          <p:nvPr/>
        </p:nvSpPr>
        <p:spPr>
          <a:xfrm>
            <a:off x="120216" y="3068230"/>
            <a:ext cx="1271095" cy="338554"/>
          </a:xfrm>
          <a:prstGeom prst="rect">
            <a:avLst/>
          </a:prstGeom>
          <a:noFill/>
        </p:spPr>
        <p:txBody>
          <a:bodyPr wrap="square" rtlCol="0">
            <a:spAutoFit/>
          </a:bodyPr>
          <a:lstStyle/>
          <a:p>
            <a:r>
              <a:rPr lang="en-US" sz="1600" b="1" dirty="0" smtClean="0"/>
              <a:t>Todd</a:t>
            </a:r>
            <a:endParaRPr lang="en-US" sz="1600" b="1" dirty="0"/>
          </a:p>
        </p:txBody>
      </p:sp>
      <p:sp>
        <p:nvSpPr>
          <p:cNvPr id="18" name="TextBox 17"/>
          <p:cNvSpPr txBox="1"/>
          <p:nvPr/>
        </p:nvSpPr>
        <p:spPr>
          <a:xfrm>
            <a:off x="126078" y="3819906"/>
            <a:ext cx="1271095" cy="338554"/>
          </a:xfrm>
          <a:prstGeom prst="rect">
            <a:avLst/>
          </a:prstGeom>
          <a:noFill/>
        </p:spPr>
        <p:txBody>
          <a:bodyPr wrap="square" rtlCol="0">
            <a:spAutoFit/>
          </a:bodyPr>
          <a:lstStyle/>
          <a:p>
            <a:r>
              <a:rPr lang="en-US" sz="1600" b="1" dirty="0" smtClean="0"/>
              <a:t>Rob</a:t>
            </a:r>
            <a:endParaRPr lang="en-US" sz="1600" b="1" dirty="0"/>
          </a:p>
        </p:txBody>
      </p:sp>
      <p:graphicFrame>
        <p:nvGraphicFramePr>
          <p:cNvPr id="19" name="Table 18"/>
          <p:cNvGraphicFramePr>
            <a:graphicFrameLocks noGrp="1"/>
          </p:cNvGraphicFramePr>
          <p:nvPr>
            <p:extLst>
              <p:ext uri="{D42A27DB-BD31-4B8C-83A1-F6EECF244321}">
                <p14:modId xmlns:p14="http://schemas.microsoft.com/office/powerpoint/2010/main" val="3411146186"/>
              </p:ext>
            </p:extLst>
          </p:nvPr>
        </p:nvGraphicFramePr>
        <p:xfrm>
          <a:off x="5174928" y="3037411"/>
          <a:ext cx="3598272" cy="467789"/>
        </p:xfrm>
        <a:graphic>
          <a:graphicData uri="http://schemas.openxmlformats.org/drawingml/2006/table">
            <a:tbl>
              <a:tblPr firstRow="1" bandRow="1">
                <a:tableStyleId>{5940675A-B579-460E-94D1-54222C63F5DA}</a:tableStyleId>
              </a:tblPr>
              <a:tblGrid>
                <a:gridCol w="449784">
                  <a:extLst>
                    <a:ext uri="{9D8B030D-6E8A-4147-A177-3AD203B41FA5}">
                      <a16:colId xmlns:a16="http://schemas.microsoft.com/office/drawing/2014/main" val="2837847473"/>
                    </a:ext>
                  </a:extLst>
                </a:gridCol>
                <a:gridCol w="449784">
                  <a:extLst>
                    <a:ext uri="{9D8B030D-6E8A-4147-A177-3AD203B41FA5}">
                      <a16:colId xmlns:a16="http://schemas.microsoft.com/office/drawing/2014/main" val="3876226269"/>
                    </a:ext>
                  </a:extLst>
                </a:gridCol>
                <a:gridCol w="449784">
                  <a:extLst>
                    <a:ext uri="{9D8B030D-6E8A-4147-A177-3AD203B41FA5}">
                      <a16:colId xmlns:a16="http://schemas.microsoft.com/office/drawing/2014/main" val="20002"/>
                    </a:ext>
                  </a:extLst>
                </a:gridCol>
                <a:gridCol w="449784">
                  <a:extLst>
                    <a:ext uri="{9D8B030D-6E8A-4147-A177-3AD203B41FA5}">
                      <a16:colId xmlns:a16="http://schemas.microsoft.com/office/drawing/2014/main" val="20003"/>
                    </a:ext>
                  </a:extLst>
                </a:gridCol>
                <a:gridCol w="449784">
                  <a:extLst>
                    <a:ext uri="{9D8B030D-6E8A-4147-A177-3AD203B41FA5}">
                      <a16:colId xmlns:a16="http://schemas.microsoft.com/office/drawing/2014/main" val="20004"/>
                    </a:ext>
                  </a:extLst>
                </a:gridCol>
                <a:gridCol w="449784">
                  <a:extLst>
                    <a:ext uri="{9D8B030D-6E8A-4147-A177-3AD203B41FA5}">
                      <a16:colId xmlns:a16="http://schemas.microsoft.com/office/drawing/2014/main" val="20005"/>
                    </a:ext>
                  </a:extLst>
                </a:gridCol>
                <a:gridCol w="449784">
                  <a:extLst>
                    <a:ext uri="{9D8B030D-6E8A-4147-A177-3AD203B41FA5}">
                      <a16:colId xmlns:a16="http://schemas.microsoft.com/office/drawing/2014/main" val="20006"/>
                    </a:ext>
                  </a:extLst>
                </a:gridCol>
                <a:gridCol w="449784">
                  <a:extLst>
                    <a:ext uri="{9D8B030D-6E8A-4147-A177-3AD203B41FA5}">
                      <a16:colId xmlns:a16="http://schemas.microsoft.com/office/drawing/2014/main" val="20007"/>
                    </a:ext>
                  </a:extLst>
                </a:gridCol>
              </a:tblGrid>
              <a:tr h="467789">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78045064"/>
              </p:ext>
            </p:extLst>
          </p:nvPr>
        </p:nvGraphicFramePr>
        <p:xfrm>
          <a:off x="5156718" y="3712719"/>
          <a:ext cx="1357023" cy="472317"/>
        </p:xfrm>
        <a:graphic>
          <a:graphicData uri="http://schemas.openxmlformats.org/drawingml/2006/table">
            <a:tbl>
              <a:tblPr firstRow="1" bandRow="1">
                <a:tableStyleId>{5940675A-B579-460E-94D1-54222C63F5DA}</a:tableStyleId>
              </a:tblPr>
              <a:tblGrid>
                <a:gridCol w="452341">
                  <a:extLst>
                    <a:ext uri="{9D8B030D-6E8A-4147-A177-3AD203B41FA5}">
                      <a16:colId xmlns:a16="http://schemas.microsoft.com/office/drawing/2014/main" val="2837847473"/>
                    </a:ext>
                  </a:extLst>
                </a:gridCol>
                <a:gridCol w="452341">
                  <a:extLst>
                    <a:ext uri="{9D8B030D-6E8A-4147-A177-3AD203B41FA5}">
                      <a16:colId xmlns:a16="http://schemas.microsoft.com/office/drawing/2014/main" val="3876226269"/>
                    </a:ext>
                  </a:extLst>
                </a:gridCol>
                <a:gridCol w="452341">
                  <a:extLst>
                    <a:ext uri="{9D8B030D-6E8A-4147-A177-3AD203B41FA5}">
                      <a16:colId xmlns:a16="http://schemas.microsoft.com/office/drawing/2014/main" val="4064122606"/>
                    </a:ext>
                  </a:extLst>
                </a:gridCol>
              </a:tblGrid>
              <a:tr h="47231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sp>
        <p:nvSpPr>
          <p:cNvPr id="21" name="TextBox 20"/>
          <p:cNvSpPr txBox="1"/>
          <p:nvPr/>
        </p:nvSpPr>
        <p:spPr>
          <a:xfrm>
            <a:off x="3853051" y="3733526"/>
            <a:ext cx="838199" cy="461665"/>
          </a:xfrm>
          <a:prstGeom prst="rect">
            <a:avLst/>
          </a:prstGeom>
          <a:noFill/>
        </p:spPr>
        <p:txBody>
          <a:bodyPr wrap="square" rtlCol="0">
            <a:spAutoFit/>
          </a:bodyPr>
          <a:lstStyle/>
          <a:p>
            <a:r>
              <a:rPr lang="en-US" sz="2000" b="1" dirty="0" smtClean="0"/>
              <a:t>$</a:t>
            </a:r>
            <a:r>
              <a:rPr lang="en-US" sz="2400" b="1" dirty="0" smtClean="0">
                <a:solidFill>
                  <a:srgbClr val="FF0000"/>
                </a:solidFill>
              </a:rPr>
              <a:t>280</a:t>
            </a:r>
            <a:endParaRPr lang="en-US" sz="2400" b="1" dirty="0">
              <a:solidFill>
                <a:srgbClr val="FF0000"/>
              </a:solidFill>
            </a:endParaRPr>
          </a:p>
        </p:txBody>
      </p:sp>
      <p:sp>
        <p:nvSpPr>
          <p:cNvPr id="24" name="TextBox 23"/>
          <p:cNvSpPr txBox="1"/>
          <p:nvPr/>
        </p:nvSpPr>
        <p:spPr>
          <a:xfrm>
            <a:off x="6391015" y="3712719"/>
            <a:ext cx="1389413" cy="461665"/>
          </a:xfrm>
          <a:prstGeom prst="rect">
            <a:avLst/>
          </a:prstGeom>
          <a:noFill/>
        </p:spPr>
        <p:txBody>
          <a:bodyPr wrap="square" rtlCol="0">
            <a:spAutoFit/>
          </a:bodyPr>
          <a:lstStyle/>
          <a:p>
            <a:r>
              <a:rPr lang="en-US" sz="2400" b="1" dirty="0" smtClean="0"/>
              <a:t> </a:t>
            </a:r>
            <a:r>
              <a:rPr lang="en-US" b="1" dirty="0" smtClean="0"/>
              <a:t>$</a:t>
            </a:r>
            <a:r>
              <a:rPr lang="en-US" sz="2400" b="1" dirty="0" smtClean="0">
                <a:solidFill>
                  <a:srgbClr val="FF0000"/>
                </a:solidFill>
              </a:rPr>
              <a:t>120</a:t>
            </a:r>
            <a:endParaRPr lang="en-US" sz="2400" b="1" dirty="0">
              <a:solidFill>
                <a:srgbClr val="FF0000"/>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968574668"/>
              </p:ext>
            </p:extLst>
          </p:nvPr>
        </p:nvGraphicFramePr>
        <p:xfrm>
          <a:off x="734605" y="3730463"/>
          <a:ext cx="3180660" cy="467789"/>
        </p:xfrm>
        <a:graphic>
          <a:graphicData uri="http://schemas.openxmlformats.org/drawingml/2006/table">
            <a:tbl>
              <a:tblPr firstRow="1" bandRow="1">
                <a:tableStyleId>{5940675A-B579-460E-94D1-54222C63F5DA}</a:tableStyleId>
              </a:tblPr>
              <a:tblGrid>
                <a:gridCol w="454380">
                  <a:extLst>
                    <a:ext uri="{9D8B030D-6E8A-4147-A177-3AD203B41FA5}">
                      <a16:colId xmlns:a16="http://schemas.microsoft.com/office/drawing/2014/main" val="2837847473"/>
                    </a:ext>
                  </a:extLst>
                </a:gridCol>
                <a:gridCol w="454380">
                  <a:extLst>
                    <a:ext uri="{9D8B030D-6E8A-4147-A177-3AD203B41FA5}">
                      <a16:colId xmlns:a16="http://schemas.microsoft.com/office/drawing/2014/main" val="3876226269"/>
                    </a:ext>
                  </a:extLst>
                </a:gridCol>
                <a:gridCol w="454380">
                  <a:extLst>
                    <a:ext uri="{9D8B030D-6E8A-4147-A177-3AD203B41FA5}">
                      <a16:colId xmlns:a16="http://schemas.microsoft.com/office/drawing/2014/main" val="20002"/>
                    </a:ext>
                  </a:extLst>
                </a:gridCol>
                <a:gridCol w="454380">
                  <a:extLst>
                    <a:ext uri="{9D8B030D-6E8A-4147-A177-3AD203B41FA5}">
                      <a16:colId xmlns:a16="http://schemas.microsoft.com/office/drawing/2014/main" val="20003"/>
                    </a:ext>
                  </a:extLst>
                </a:gridCol>
                <a:gridCol w="454380">
                  <a:extLst>
                    <a:ext uri="{9D8B030D-6E8A-4147-A177-3AD203B41FA5}">
                      <a16:colId xmlns:a16="http://schemas.microsoft.com/office/drawing/2014/main" val="20004"/>
                    </a:ext>
                  </a:extLst>
                </a:gridCol>
                <a:gridCol w="454380">
                  <a:extLst>
                    <a:ext uri="{9D8B030D-6E8A-4147-A177-3AD203B41FA5}">
                      <a16:colId xmlns:a16="http://schemas.microsoft.com/office/drawing/2014/main" val="20005"/>
                    </a:ext>
                  </a:extLst>
                </a:gridCol>
                <a:gridCol w="454380">
                  <a:extLst>
                    <a:ext uri="{9D8B030D-6E8A-4147-A177-3AD203B41FA5}">
                      <a16:colId xmlns:a16="http://schemas.microsoft.com/office/drawing/2014/main" val="20006"/>
                    </a:ext>
                  </a:extLst>
                </a:gridCol>
              </a:tblGrid>
              <a:tr h="467789">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78321760"/>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867991852"/>
              </p:ext>
            </p:extLst>
          </p:nvPr>
        </p:nvGraphicFramePr>
        <p:xfrm>
          <a:off x="5149022" y="3718045"/>
          <a:ext cx="1357023" cy="472317"/>
        </p:xfrm>
        <a:graphic>
          <a:graphicData uri="http://schemas.openxmlformats.org/drawingml/2006/table">
            <a:tbl>
              <a:tblPr firstRow="1" bandRow="1">
                <a:tableStyleId>{5940675A-B579-460E-94D1-54222C63F5DA}</a:tableStyleId>
              </a:tblPr>
              <a:tblGrid>
                <a:gridCol w="452341">
                  <a:extLst>
                    <a:ext uri="{9D8B030D-6E8A-4147-A177-3AD203B41FA5}">
                      <a16:colId xmlns:a16="http://schemas.microsoft.com/office/drawing/2014/main" val="2837847473"/>
                    </a:ext>
                  </a:extLst>
                </a:gridCol>
                <a:gridCol w="452341">
                  <a:extLst>
                    <a:ext uri="{9D8B030D-6E8A-4147-A177-3AD203B41FA5}">
                      <a16:colId xmlns:a16="http://schemas.microsoft.com/office/drawing/2014/main" val="3876226269"/>
                    </a:ext>
                  </a:extLst>
                </a:gridCol>
                <a:gridCol w="452341">
                  <a:extLst>
                    <a:ext uri="{9D8B030D-6E8A-4147-A177-3AD203B41FA5}">
                      <a16:colId xmlns:a16="http://schemas.microsoft.com/office/drawing/2014/main" val="4064122606"/>
                    </a:ext>
                  </a:extLst>
                </a:gridCol>
              </a:tblGrid>
              <a:tr h="472317">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r>
                        <a:rPr lang="en-US" sz="1900" dirty="0" smtClean="0"/>
                        <a:t>40</a:t>
                      </a:r>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78321760"/>
                  </a:ext>
                </a:extLst>
              </a:tr>
            </a:tbl>
          </a:graphicData>
        </a:graphic>
      </p:graphicFrame>
    </p:spTree>
    <p:extLst>
      <p:ext uri="{BB962C8B-B14F-4D97-AF65-F5344CB8AC3E}">
        <p14:creationId xmlns:p14="http://schemas.microsoft.com/office/powerpoint/2010/main" val="6995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1000" fill="hold"/>
                                        <p:tgtEl>
                                          <p:spTgt spid="16"/>
                                        </p:tgtEl>
                                        <p:attrNameLst>
                                          <p:attrName>ppt_x</p:attrName>
                                        </p:attrNameLst>
                                      </p:cBhvr>
                                      <p:tavLst>
                                        <p:tav tm="0">
                                          <p:val>
                                            <p:strVal val="#ppt_x"/>
                                          </p:val>
                                        </p:tav>
                                        <p:tav tm="100000">
                                          <p:val>
                                            <p:strVal val="#ppt_x"/>
                                          </p:val>
                                        </p:tav>
                                      </p:tavLst>
                                    </p:anim>
                                    <p:anim calcmode="lin" valueType="num">
                                      <p:cBhvr additive="base">
                                        <p:cTn id="16" dur="10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ppt_x"/>
                                          </p:val>
                                        </p:tav>
                                        <p:tav tm="100000">
                                          <p:val>
                                            <p:strVal val="#ppt_x"/>
                                          </p:val>
                                        </p:tav>
                                      </p:tavLst>
                                    </p:anim>
                                    <p:anim calcmode="lin" valueType="num">
                                      <p:cBhvr additive="base">
                                        <p:cTn id="20" dur="10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ppt_x"/>
                                          </p:val>
                                        </p:tav>
                                        <p:tav tm="100000">
                                          <p:val>
                                            <p:strVal val="#ppt_x"/>
                                          </p:val>
                                        </p:tav>
                                      </p:tavLst>
                                    </p:anim>
                                    <p:anim calcmode="lin" valueType="num">
                                      <p:cBhvr additive="base">
                                        <p:cTn id="24" dur="10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1000" fill="hold"/>
                                        <p:tgtEl>
                                          <p:spTgt spid="18"/>
                                        </p:tgtEl>
                                        <p:attrNameLst>
                                          <p:attrName>ppt_x</p:attrName>
                                        </p:attrNameLst>
                                      </p:cBhvr>
                                      <p:tavLst>
                                        <p:tav tm="0">
                                          <p:val>
                                            <p:strVal val="#ppt_x"/>
                                          </p:val>
                                        </p:tav>
                                        <p:tav tm="100000">
                                          <p:val>
                                            <p:strVal val="#ppt_x"/>
                                          </p:val>
                                        </p:tav>
                                      </p:tavLst>
                                    </p:anim>
                                    <p:anim calcmode="lin" valueType="num">
                                      <p:cBhvr additive="base">
                                        <p:cTn id="28" dur="100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1000" fill="hold"/>
                                        <p:tgtEl>
                                          <p:spTgt spid="19"/>
                                        </p:tgtEl>
                                        <p:attrNameLst>
                                          <p:attrName>ppt_x</p:attrName>
                                        </p:attrNameLst>
                                      </p:cBhvr>
                                      <p:tavLst>
                                        <p:tav tm="0">
                                          <p:val>
                                            <p:strVal val="#ppt_x"/>
                                          </p:val>
                                        </p:tav>
                                        <p:tav tm="100000">
                                          <p:val>
                                            <p:strVal val="#ppt_x"/>
                                          </p:val>
                                        </p:tav>
                                      </p:tavLst>
                                    </p:anim>
                                    <p:anim calcmode="lin" valueType="num">
                                      <p:cBhvr additive="base">
                                        <p:cTn id="32" dur="10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1000" fill="hold"/>
                                        <p:tgtEl>
                                          <p:spTgt spid="20"/>
                                        </p:tgtEl>
                                        <p:attrNameLst>
                                          <p:attrName>ppt_x</p:attrName>
                                        </p:attrNameLst>
                                      </p:cBhvr>
                                      <p:tavLst>
                                        <p:tav tm="0">
                                          <p:val>
                                            <p:strVal val="#ppt_x"/>
                                          </p:val>
                                        </p:tav>
                                        <p:tav tm="100000">
                                          <p:val>
                                            <p:strVal val="#ppt_x"/>
                                          </p:val>
                                        </p:tav>
                                      </p:tavLst>
                                    </p:anim>
                                    <p:anim calcmode="lin" valueType="num">
                                      <p:cBhvr additive="base">
                                        <p:cTn id="36"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1000" fill="hold"/>
                                        <p:tgtEl>
                                          <p:spTgt spid="21"/>
                                        </p:tgtEl>
                                        <p:attrNameLst>
                                          <p:attrName>ppt_x</p:attrName>
                                        </p:attrNameLst>
                                      </p:cBhvr>
                                      <p:tavLst>
                                        <p:tav tm="0">
                                          <p:val>
                                            <p:strVal val="#ppt_x-.2"/>
                                          </p:val>
                                        </p:tav>
                                        <p:tav tm="100000">
                                          <p:val>
                                            <p:strVal val="#ppt_x"/>
                                          </p:val>
                                        </p:tav>
                                      </p:tavLst>
                                    </p:anim>
                                    <p:anim calcmode="lin" valueType="num">
                                      <p:cBhvr>
                                        <p:cTn id="42"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43" dur="10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500"/>
                                        <p:tgtEl>
                                          <p:spTgt spid="2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childTnLst>
                    </p:cTn>
                  </p:par>
                  <p:par>
                    <p:cTn id="54" fill="hold">
                      <p:stCondLst>
                        <p:cond delay="indefinite"/>
                      </p:stCondLst>
                      <p:childTnLst>
                        <p:par>
                          <p:cTn id="55" fill="hold">
                            <p:stCondLst>
                              <p:cond delay="0"/>
                            </p:stCondLst>
                            <p:childTnLst>
                              <p:par>
                                <p:cTn id="56" presetID="29" presetClass="entr" presetSubtype="0"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p:cTn id="58" dur="1000" fill="hold"/>
                                        <p:tgtEl>
                                          <p:spTgt spid="24"/>
                                        </p:tgtEl>
                                        <p:attrNameLst>
                                          <p:attrName>ppt_x</p:attrName>
                                        </p:attrNameLst>
                                      </p:cBhvr>
                                      <p:tavLst>
                                        <p:tav tm="0">
                                          <p:val>
                                            <p:strVal val="#ppt_x-.2"/>
                                          </p:val>
                                        </p:tav>
                                        <p:tav tm="100000">
                                          <p:val>
                                            <p:strVal val="#ppt_x"/>
                                          </p:val>
                                        </p:tav>
                                      </p:tavLst>
                                    </p:anim>
                                    <p:anim calcmode="lin" valueType="num">
                                      <p:cBhvr>
                                        <p:cTn id="59"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21"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259890" y="3457183"/>
            <a:ext cx="874000" cy="532926"/>
          </a:xfrm>
          <a:prstGeom prst="rect">
            <a:avLst/>
          </a:prstGeom>
        </p:spPr>
      </p:pic>
      <p:pic>
        <p:nvPicPr>
          <p:cNvPr id="5124" name="Picture 4" descr="http://images.clipartlogo.com/files/ss/thumb/872/87250333/red-scooter-vintage-motorcycle_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58812" y="4239490"/>
            <a:ext cx="907655" cy="5937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cstate="print"/>
          <a:stretch>
            <a:fillRect/>
          </a:stretch>
        </p:blipFill>
        <p:spPr>
          <a:xfrm>
            <a:off x="214460" y="98012"/>
            <a:ext cx="8727067" cy="482634"/>
          </a:xfrm>
          <a:prstGeom prst="rect">
            <a:avLst/>
          </a:prstGeom>
        </p:spPr>
      </p:pic>
      <p:sp>
        <p:nvSpPr>
          <p:cNvPr id="9" name="Rectangle 8"/>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320634" y="463138"/>
            <a:ext cx="8763986" cy="2308324"/>
          </a:xfrm>
          <a:prstGeom prst="rect">
            <a:avLst/>
          </a:prstGeom>
          <a:noFill/>
        </p:spPr>
        <p:txBody>
          <a:bodyPr wrap="square" rtlCol="0">
            <a:spAutoFit/>
          </a:bodyPr>
          <a:lstStyle/>
          <a:p>
            <a:r>
              <a:rPr lang="en-US" sz="2400" dirty="0" smtClean="0"/>
              <a:t>A sporting goods store were ordering new bikes and scooters for there store. For every </a:t>
            </a:r>
            <a:r>
              <a:rPr lang="en-US" sz="2400" b="1" dirty="0" smtClean="0"/>
              <a:t>3 bikes </a:t>
            </a:r>
            <a:r>
              <a:rPr lang="en-US" sz="2400" dirty="0" smtClean="0"/>
              <a:t>that were ordered </a:t>
            </a:r>
            <a:r>
              <a:rPr lang="en-US" sz="2400" b="1" dirty="0" smtClean="0"/>
              <a:t>4 scooters </a:t>
            </a:r>
            <a:r>
              <a:rPr lang="en-US" sz="2400" dirty="0" smtClean="0"/>
              <a:t>were ordered. But the bikes were selling better than the scooters. So on the </a:t>
            </a:r>
            <a:r>
              <a:rPr lang="en-US" sz="2400" b="1" i="1" dirty="0" smtClean="0"/>
              <a:t>second order </a:t>
            </a:r>
            <a:r>
              <a:rPr lang="en-US" sz="2400" dirty="0" smtClean="0"/>
              <a:t>the number of bikes to scooters ordered were </a:t>
            </a:r>
            <a:r>
              <a:rPr lang="en-US" sz="2400" b="1" dirty="0" smtClean="0"/>
              <a:t>5:2</a:t>
            </a:r>
            <a:r>
              <a:rPr lang="en-US" sz="2400" dirty="0" smtClean="0"/>
              <a:t>. If </a:t>
            </a:r>
            <a:r>
              <a:rPr lang="en-US" sz="2400" b="1" dirty="0" smtClean="0">
                <a:effectLst>
                  <a:outerShdw blurRad="38100" dist="38100" dir="2700000" algn="tl">
                    <a:srgbClr val="000000">
                      <a:alpha val="43137"/>
                    </a:srgbClr>
                  </a:outerShdw>
                </a:effectLst>
              </a:rPr>
              <a:t>64 scooters </a:t>
            </a:r>
            <a:r>
              <a:rPr lang="en-US" sz="2400" dirty="0" smtClean="0"/>
              <a:t>were originally ordered </a:t>
            </a:r>
            <a:r>
              <a:rPr lang="en-US" sz="2400" i="1" dirty="0" smtClean="0">
                <a:solidFill>
                  <a:srgbClr val="0070C0"/>
                </a:solidFill>
              </a:rPr>
              <a:t>how many bikes were ordered during the second order.</a:t>
            </a:r>
            <a:r>
              <a:rPr lang="en-US" sz="2400" dirty="0" smtClean="0"/>
              <a:t> __________________________</a:t>
            </a:r>
            <a:endParaRPr lang="en-US" sz="2400" dirty="0"/>
          </a:p>
        </p:txBody>
      </p:sp>
      <p:graphicFrame>
        <p:nvGraphicFramePr>
          <p:cNvPr id="11" name="Table 10"/>
          <p:cNvGraphicFramePr>
            <a:graphicFrameLocks noGrp="1"/>
          </p:cNvGraphicFramePr>
          <p:nvPr>
            <p:extLst>
              <p:ext uri="{D42A27DB-BD31-4B8C-83A1-F6EECF244321}">
                <p14:modId xmlns:p14="http://schemas.microsoft.com/office/powerpoint/2010/main" val="2305772210"/>
              </p:ext>
            </p:extLst>
          </p:nvPr>
        </p:nvGraphicFramePr>
        <p:xfrm>
          <a:off x="1258742" y="3510488"/>
          <a:ext cx="1357023" cy="472317"/>
        </p:xfrm>
        <a:graphic>
          <a:graphicData uri="http://schemas.openxmlformats.org/drawingml/2006/table">
            <a:tbl>
              <a:tblPr firstRow="1" bandRow="1">
                <a:tableStyleId>{5940675A-B579-460E-94D1-54222C63F5DA}</a:tableStyleId>
              </a:tblPr>
              <a:tblGrid>
                <a:gridCol w="452341">
                  <a:extLst>
                    <a:ext uri="{9D8B030D-6E8A-4147-A177-3AD203B41FA5}">
                      <a16:colId xmlns:a16="http://schemas.microsoft.com/office/drawing/2014/main" val="2837847473"/>
                    </a:ext>
                  </a:extLst>
                </a:gridCol>
                <a:gridCol w="452341">
                  <a:extLst>
                    <a:ext uri="{9D8B030D-6E8A-4147-A177-3AD203B41FA5}">
                      <a16:colId xmlns:a16="http://schemas.microsoft.com/office/drawing/2014/main" val="3876226269"/>
                    </a:ext>
                  </a:extLst>
                </a:gridCol>
                <a:gridCol w="452341">
                  <a:extLst>
                    <a:ext uri="{9D8B030D-6E8A-4147-A177-3AD203B41FA5}">
                      <a16:colId xmlns:a16="http://schemas.microsoft.com/office/drawing/2014/main" val="4064122606"/>
                    </a:ext>
                  </a:extLst>
                </a:gridCol>
              </a:tblGrid>
              <a:tr h="47231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305772210"/>
              </p:ext>
            </p:extLst>
          </p:nvPr>
        </p:nvGraphicFramePr>
        <p:xfrm>
          <a:off x="1256762" y="4304156"/>
          <a:ext cx="1842700" cy="472317"/>
        </p:xfrm>
        <a:graphic>
          <a:graphicData uri="http://schemas.openxmlformats.org/drawingml/2006/table">
            <a:tbl>
              <a:tblPr firstRow="1" bandRow="1">
                <a:tableStyleId>{5940675A-B579-460E-94D1-54222C63F5DA}</a:tableStyleId>
              </a:tblPr>
              <a:tblGrid>
                <a:gridCol w="460675">
                  <a:extLst>
                    <a:ext uri="{9D8B030D-6E8A-4147-A177-3AD203B41FA5}">
                      <a16:colId xmlns:a16="http://schemas.microsoft.com/office/drawing/2014/main" val="2837847473"/>
                    </a:ext>
                  </a:extLst>
                </a:gridCol>
                <a:gridCol w="460675">
                  <a:extLst>
                    <a:ext uri="{9D8B030D-6E8A-4147-A177-3AD203B41FA5}">
                      <a16:colId xmlns:a16="http://schemas.microsoft.com/office/drawing/2014/main" val="3876226269"/>
                    </a:ext>
                  </a:extLst>
                </a:gridCol>
                <a:gridCol w="460675">
                  <a:extLst>
                    <a:ext uri="{9D8B030D-6E8A-4147-A177-3AD203B41FA5}">
                      <a16:colId xmlns:a16="http://schemas.microsoft.com/office/drawing/2014/main" val="4064122606"/>
                    </a:ext>
                  </a:extLst>
                </a:gridCol>
                <a:gridCol w="460675">
                  <a:extLst>
                    <a:ext uri="{9D8B030D-6E8A-4147-A177-3AD203B41FA5}">
                      <a16:colId xmlns:a16="http://schemas.microsoft.com/office/drawing/2014/main" val="20003"/>
                    </a:ext>
                  </a:extLst>
                </a:gridCol>
              </a:tblGrid>
              <a:tr h="47231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sp>
        <p:nvSpPr>
          <p:cNvPr id="13" name="TextBox 12"/>
          <p:cNvSpPr txBox="1"/>
          <p:nvPr/>
        </p:nvSpPr>
        <p:spPr>
          <a:xfrm>
            <a:off x="1247458" y="2970072"/>
            <a:ext cx="1365113" cy="400110"/>
          </a:xfrm>
          <a:prstGeom prst="rect">
            <a:avLst/>
          </a:prstGeom>
          <a:solidFill>
            <a:schemeClr val="accent1">
              <a:lumMod val="60000"/>
              <a:lumOff val="40000"/>
            </a:schemeClr>
          </a:solidFill>
        </p:spPr>
        <p:txBody>
          <a:bodyPr wrap="square" rtlCol="0">
            <a:spAutoFit/>
          </a:bodyPr>
          <a:lstStyle/>
          <a:p>
            <a:pPr algn="ctr"/>
            <a:r>
              <a:rPr lang="en-US" sz="2000" b="1" dirty="0" smtClean="0"/>
              <a:t>First Order </a:t>
            </a:r>
            <a:endParaRPr lang="en-US" sz="2000" b="1" dirty="0"/>
          </a:p>
        </p:txBody>
      </p:sp>
      <p:sp>
        <p:nvSpPr>
          <p:cNvPr id="14" name="TextBox 13"/>
          <p:cNvSpPr txBox="1"/>
          <p:nvPr/>
        </p:nvSpPr>
        <p:spPr>
          <a:xfrm>
            <a:off x="5741999" y="3005695"/>
            <a:ext cx="1810712" cy="400110"/>
          </a:xfrm>
          <a:prstGeom prst="rect">
            <a:avLst/>
          </a:prstGeom>
          <a:solidFill>
            <a:schemeClr val="accent6">
              <a:lumMod val="60000"/>
              <a:lumOff val="40000"/>
            </a:schemeClr>
          </a:solidFill>
        </p:spPr>
        <p:txBody>
          <a:bodyPr wrap="square" rtlCol="0">
            <a:spAutoFit/>
          </a:bodyPr>
          <a:lstStyle/>
          <a:p>
            <a:pPr algn="ctr"/>
            <a:r>
              <a:rPr lang="en-US" sz="2000" b="1" dirty="0" smtClean="0"/>
              <a:t>Second Order</a:t>
            </a:r>
            <a:endParaRPr lang="en-US" sz="2000" b="1" dirty="0"/>
          </a:p>
        </p:txBody>
      </p:sp>
      <p:pic>
        <p:nvPicPr>
          <p:cNvPr id="15" name="Picture 14"/>
          <p:cNvPicPr>
            <a:picLocks noChangeAspect="1"/>
          </p:cNvPicPr>
          <p:nvPr/>
        </p:nvPicPr>
        <p:blipFill>
          <a:blip r:embed="rId2" cstate="print"/>
          <a:stretch>
            <a:fillRect/>
          </a:stretch>
        </p:blipFill>
        <p:spPr>
          <a:xfrm>
            <a:off x="4782413" y="3502705"/>
            <a:ext cx="874000" cy="532926"/>
          </a:xfrm>
          <a:prstGeom prst="rect">
            <a:avLst/>
          </a:prstGeom>
        </p:spPr>
      </p:pic>
      <p:pic>
        <p:nvPicPr>
          <p:cNvPr id="16" name="Picture 4" descr="http://images.clipartlogo.com/files/ss/thumb/872/87250333/red-scooter-vintage-motorcycle_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781335" y="4285012"/>
            <a:ext cx="907655" cy="59376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 name="Table 16"/>
          <p:cNvGraphicFramePr>
            <a:graphicFrameLocks noGrp="1"/>
          </p:cNvGraphicFramePr>
          <p:nvPr>
            <p:extLst>
              <p:ext uri="{D42A27DB-BD31-4B8C-83A1-F6EECF244321}">
                <p14:modId xmlns:p14="http://schemas.microsoft.com/office/powerpoint/2010/main" val="2305772210"/>
              </p:ext>
            </p:extLst>
          </p:nvPr>
        </p:nvGraphicFramePr>
        <p:xfrm>
          <a:off x="5743656" y="3577782"/>
          <a:ext cx="2319690" cy="472317"/>
        </p:xfrm>
        <a:graphic>
          <a:graphicData uri="http://schemas.openxmlformats.org/drawingml/2006/table">
            <a:tbl>
              <a:tblPr firstRow="1" bandRow="1">
                <a:tableStyleId>{5940675A-B579-460E-94D1-54222C63F5DA}</a:tableStyleId>
              </a:tblPr>
              <a:tblGrid>
                <a:gridCol w="463938">
                  <a:extLst>
                    <a:ext uri="{9D8B030D-6E8A-4147-A177-3AD203B41FA5}">
                      <a16:colId xmlns:a16="http://schemas.microsoft.com/office/drawing/2014/main" val="2837847473"/>
                    </a:ext>
                  </a:extLst>
                </a:gridCol>
                <a:gridCol w="463938">
                  <a:extLst>
                    <a:ext uri="{9D8B030D-6E8A-4147-A177-3AD203B41FA5}">
                      <a16:colId xmlns:a16="http://schemas.microsoft.com/office/drawing/2014/main" val="3876226269"/>
                    </a:ext>
                  </a:extLst>
                </a:gridCol>
                <a:gridCol w="463938">
                  <a:extLst>
                    <a:ext uri="{9D8B030D-6E8A-4147-A177-3AD203B41FA5}">
                      <a16:colId xmlns:a16="http://schemas.microsoft.com/office/drawing/2014/main" val="4064122606"/>
                    </a:ext>
                  </a:extLst>
                </a:gridCol>
                <a:gridCol w="463938">
                  <a:extLst>
                    <a:ext uri="{9D8B030D-6E8A-4147-A177-3AD203B41FA5}">
                      <a16:colId xmlns:a16="http://schemas.microsoft.com/office/drawing/2014/main" val="20003"/>
                    </a:ext>
                  </a:extLst>
                </a:gridCol>
                <a:gridCol w="463938">
                  <a:extLst>
                    <a:ext uri="{9D8B030D-6E8A-4147-A177-3AD203B41FA5}">
                      <a16:colId xmlns:a16="http://schemas.microsoft.com/office/drawing/2014/main" val="20004"/>
                    </a:ext>
                  </a:extLst>
                </a:gridCol>
              </a:tblGrid>
              <a:tr h="47231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305772210"/>
              </p:ext>
            </p:extLst>
          </p:nvPr>
        </p:nvGraphicFramePr>
        <p:xfrm>
          <a:off x="5757511" y="4351658"/>
          <a:ext cx="904682" cy="472317"/>
        </p:xfrm>
        <a:graphic>
          <a:graphicData uri="http://schemas.openxmlformats.org/drawingml/2006/table">
            <a:tbl>
              <a:tblPr firstRow="1" bandRow="1">
                <a:tableStyleId>{5940675A-B579-460E-94D1-54222C63F5DA}</a:tableStyleId>
              </a:tblPr>
              <a:tblGrid>
                <a:gridCol w="452341">
                  <a:extLst>
                    <a:ext uri="{9D8B030D-6E8A-4147-A177-3AD203B41FA5}">
                      <a16:colId xmlns:a16="http://schemas.microsoft.com/office/drawing/2014/main" val="2837847473"/>
                    </a:ext>
                  </a:extLst>
                </a:gridCol>
                <a:gridCol w="452341">
                  <a:extLst>
                    <a:ext uri="{9D8B030D-6E8A-4147-A177-3AD203B41FA5}">
                      <a16:colId xmlns:a16="http://schemas.microsoft.com/office/drawing/2014/main" val="3876226269"/>
                    </a:ext>
                  </a:extLst>
                </a:gridCol>
              </a:tblGrid>
              <a:tr h="47231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sp>
        <p:nvSpPr>
          <p:cNvPr id="19" name="TextBox 18"/>
          <p:cNvSpPr txBox="1"/>
          <p:nvPr/>
        </p:nvSpPr>
        <p:spPr>
          <a:xfrm>
            <a:off x="3051966" y="4310743"/>
            <a:ext cx="760015" cy="461665"/>
          </a:xfrm>
          <a:prstGeom prst="rect">
            <a:avLst/>
          </a:prstGeom>
          <a:noFill/>
        </p:spPr>
        <p:txBody>
          <a:bodyPr wrap="square" rtlCol="0">
            <a:spAutoFit/>
          </a:bodyPr>
          <a:lstStyle/>
          <a:p>
            <a:r>
              <a:rPr lang="en-US" sz="2400" b="1" dirty="0" smtClean="0"/>
              <a:t>=</a:t>
            </a:r>
            <a:r>
              <a:rPr lang="en-US" sz="2400" b="1" dirty="0" smtClean="0">
                <a:solidFill>
                  <a:srgbClr val="FF0000"/>
                </a:solidFill>
              </a:rPr>
              <a:t>64</a:t>
            </a:r>
            <a:endParaRPr lang="en-US" sz="2400" b="1" dirty="0">
              <a:solidFill>
                <a:srgbClr val="FF0000"/>
              </a:solidFill>
            </a:endParaRPr>
          </a:p>
        </p:txBody>
      </p:sp>
      <p:graphicFrame>
        <p:nvGraphicFramePr>
          <p:cNvPr id="20" name="Table 19"/>
          <p:cNvGraphicFramePr>
            <a:graphicFrameLocks noGrp="1"/>
          </p:cNvGraphicFramePr>
          <p:nvPr>
            <p:extLst>
              <p:ext uri="{D42A27DB-BD31-4B8C-83A1-F6EECF244321}">
                <p14:modId xmlns:p14="http://schemas.microsoft.com/office/powerpoint/2010/main" val="2305772210"/>
              </p:ext>
            </p:extLst>
          </p:nvPr>
        </p:nvGraphicFramePr>
        <p:xfrm>
          <a:off x="1242908" y="4302177"/>
          <a:ext cx="1842700" cy="472317"/>
        </p:xfrm>
        <a:graphic>
          <a:graphicData uri="http://schemas.openxmlformats.org/drawingml/2006/table">
            <a:tbl>
              <a:tblPr firstRow="1" bandRow="1">
                <a:tableStyleId>{5940675A-B579-460E-94D1-54222C63F5DA}</a:tableStyleId>
              </a:tblPr>
              <a:tblGrid>
                <a:gridCol w="460675">
                  <a:extLst>
                    <a:ext uri="{9D8B030D-6E8A-4147-A177-3AD203B41FA5}">
                      <a16:colId xmlns:a16="http://schemas.microsoft.com/office/drawing/2014/main" val="2837847473"/>
                    </a:ext>
                  </a:extLst>
                </a:gridCol>
                <a:gridCol w="460675">
                  <a:extLst>
                    <a:ext uri="{9D8B030D-6E8A-4147-A177-3AD203B41FA5}">
                      <a16:colId xmlns:a16="http://schemas.microsoft.com/office/drawing/2014/main" val="3876226269"/>
                    </a:ext>
                  </a:extLst>
                </a:gridCol>
                <a:gridCol w="460675">
                  <a:extLst>
                    <a:ext uri="{9D8B030D-6E8A-4147-A177-3AD203B41FA5}">
                      <a16:colId xmlns:a16="http://schemas.microsoft.com/office/drawing/2014/main" val="4064122606"/>
                    </a:ext>
                  </a:extLst>
                </a:gridCol>
                <a:gridCol w="460675">
                  <a:extLst>
                    <a:ext uri="{9D8B030D-6E8A-4147-A177-3AD203B41FA5}">
                      <a16:colId xmlns:a16="http://schemas.microsoft.com/office/drawing/2014/main" val="20003"/>
                    </a:ext>
                  </a:extLst>
                </a:gridCol>
              </a:tblGrid>
              <a:tr h="472317">
                <a:tc>
                  <a:txBody>
                    <a:bodyPr/>
                    <a:lstStyle/>
                    <a:p>
                      <a:pPr algn="ctr"/>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678321760"/>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305772210"/>
              </p:ext>
            </p:extLst>
          </p:nvPr>
        </p:nvGraphicFramePr>
        <p:xfrm>
          <a:off x="5741681" y="3587682"/>
          <a:ext cx="2319690" cy="472317"/>
        </p:xfrm>
        <a:graphic>
          <a:graphicData uri="http://schemas.openxmlformats.org/drawingml/2006/table">
            <a:tbl>
              <a:tblPr firstRow="1" bandRow="1">
                <a:tableStyleId>{5940675A-B579-460E-94D1-54222C63F5DA}</a:tableStyleId>
              </a:tblPr>
              <a:tblGrid>
                <a:gridCol w="463938">
                  <a:extLst>
                    <a:ext uri="{9D8B030D-6E8A-4147-A177-3AD203B41FA5}">
                      <a16:colId xmlns:a16="http://schemas.microsoft.com/office/drawing/2014/main" val="2837847473"/>
                    </a:ext>
                  </a:extLst>
                </a:gridCol>
                <a:gridCol w="463938">
                  <a:extLst>
                    <a:ext uri="{9D8B030D-6E8A-4147-A177-3AD203B41FA5}">
                      <a16:colId xmlns:a16="http://schemas.microsoft.com/office/drawing/2014/main" val="3876226269"/>
                    </a:ext>
                  </a:extLst>
                </a:gridCol>
                <a:gridCol w="463938">
                  <a:extLst>
                    <a:ext uri="{9D8B030D-6E8A-4147-A177-3AD203B41FA5}">
                      <a16:colId xmlns:a16="http://schemas.microsoft.com/office/drawing/2014/main" val="4064122606"/>
                    </a:ext>
                  </a:extLst>
                </a:gridCol>
                <a:gridCol w="463938">
                  <a:extLst>
                    <a:ext uri="{9D8B030D-6E8A-4147-A177-3AD203B41FA5}">
                      <a16:colId xmlns:a16="http://schemas.microsoft.com/office/drawing/2014/main" val="20003"/>
                    </a:ext>
                  </a:extLst>
                </a:gridCol>
                <a:gridCol w="463938">
                  <a:extLst>
                    <a:ext uri="{9D8B030D-6E8A-4147-A177-3AD203B41FA5}">
                      <a16:colId xmlns:a16="http://schemas.microsoft.com/office/drawing/2014/main" val="20004"/>
                    </a:ext>
                  </a:extLst>
                </a:gridCol>
              </a:tblGrid>
              <a:tr h="472317">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678321760"/>
                  </a:ext>
                </a:extLst>
              </a:tr>
            </a:tbl>
          </a:graphicData>
        </a:graphic>
      </p:graphicFrame>
      <p:sp>
        <p:nvSpPr>
          <p:cNvPr id="22" name="TextBox 21"/>
          <p:cNvSpPr txBox="1"/>
          <p:nvPr/>
        </p:nvSpPr>
        <p:spPr>
          <a:xfrm>
            <a:off x="8120750" y="3584369"/>
            <a:ext cx="760015" cy="461665"/>
          </a:xfrm>
          <a:prstGeom prst="rect">
            <a:avLst/>
          </a:prstGeom>
          <a:noFill/>
        </p:spPr>
        <p:txBody>
          <a:bodyPr wrap="square" rtlCol="0">
            <a:spAutoFit/>
          </a:bodyPr>
          <a:lstStyle/>
          <a:p>
            <a:r>
              <a:rPr lang="en-US" sz="2400" b="1" dirty="0" smtClean="0"/>
              <a:t>=</a:t>
            </a:r>
            <a:r>
              <a:rPr lang="en-US" sz="2400" b="1" dirty="0" smtClean="0">
                <a:solidFill>
                  <a:srgbClr val="FF0000"/>
                </a:solidFill>
              </a:rPr>
              <a:t>80</a:t>
            </a:r>
            <a:endParaRPr lang="en-US" sz="2400" b="1" dirty="0">
              <a:solidFill>
                <a:srgbClr val="FF0000"/>
              </a:solidFill>
            </a:endParaRPr>
          </a:p>
        </p:txBody>
      </p:sp>
      <p:sp>
        <p:nvSpPr>
          <p:cNvPr id="23" name="TextBox 22"/>
          <p:cNvSpPr txBox="1"/>
          <p:nvPr/>
        </p:nvSpPr>
        <p:spPr>
          <a:xfrm>
            <a:off x="154379" y="6270171"/>
            <a:ext cx="8027720" cy="430887"/>
          </a:xfrm>
          <a:prstGeom prst="rect">
            <a:avLst/>
          </a:prstGeom>
          <a:noFill/>
        </p:spPr>
        <p:txBody>
          <a:bodyPr wrap="square" rtlCol="0">
            <a:spAutoFit/>
          </a:bodyPr>
          <a:lstStyle/>
          <a:p>
            <a:r>
              <a:rPr lang="en-US" sz="2200" b="1" dirty="0" smtClean="0"/>
              <a:t>How many bikes and scooters were purchased in both orders?  </a:t>
            </a:r>
            <a:endParaRPr lang="en-US" sz="2200" b="1" dirty="0"/>
          </a:p>
        </p:txBody>
      </p:sp>
      <p:sp>
        <p:nvSpPr>
          <p:cNvPr id="24" name="TextBox 23"/>
          <p:cNvSpPr txBox="1"/>
          <p:nvPr/>
        </p:nvSpPr>
        <p:spPr>
          <a:xfrm>
            <a:off x="7525005" y="6254336"/>
            <a:ext cx="1191483" cy="461665"/>
          </a:xfrm>
          <a:prstGeom prst="rect">
            <a:avLst/>
          </a:prstGeom>
          <a:noFill/>
        </p:spPr>
        <p:txBody>
          <a:bodyPr wrap="square" rtlCol="0">
            <a:spAutoFit/>
          </a:bodyPr>
          <a:lstStyle/>
          <a:p>
            <a:r>
              <a:rPr lang="en-US" sz="2400" b="1" dirty="0" smtClean="0"/>
              <a:t>= </a:t>
            </a:r>
            <a:r>
              <a:rPr lang="en-US" sz="2400" b="1" dirty="0" smtClean="0">
                <a:solidFill>
                  <a:srgbClr val="FF0000"/>
                </a:solidFill>
              </a:rPr>
              <a:t>224</a:t>
            </a:r>
            <a:endParaRPr lang="en-US" sz="2400" b="1" dirty="0">
              <a:solidFill>
                <a:srgbClr val="FF0000"/>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2305772210"/>
              </p:ext>
            </p:extLst>
          </p:nvPr>
        </p:nvGraphicFramePr>
        <p:xfrm>
          <a:off x="1256767" y="3520388"/>
          <a:ext cx="1357023" cy="472317"/>
        </p:xfrm>
        <a:graphic>
          <a:graphicData uri="http://schemas.openxmlformats.org/drawingml/2006/table">
            <a:tbl>
              <a:tblPr firstRow="1" bandRow="1">
                <a:tableStyleId>{5940675A-B579-460E-94D1-54222C63F5DA}</a:tableStyleId>
              </a:tblPr>
              <a:tblGrid>
                <a:gridCol w="452341">
                  <a:extLst>
                    <a:ext uri="{9D8B030D-6E8A-4147-A177-3AD203B41FA5}">
                      <a16:colId xmlns:a16="http://schemas.microsoft.com/office/drawing/2014/main" val="2837847473"/>
                    </a:ext>
                  </a:extLst>
                </a:gridCol>
                <a:gridCol w="452341">
                  <a:extLst>
                    <a:ext uri="{9D8B030D-6E8A-4147-A177-3AD203B41FA5}">
                      <a16:colId xmlns:a16="http://schemas.microsoft.com/office/drawing/2014/main" val="3876226269"/>
                    </a:ext>
                  </a:extLst>
                </a:gridCol>
                <a:gridCol w="452341">
                  <a:extLst>
                    <a:ext uri="{9D8B030D-6E8A-4147-A177-3AD203B41FA5}">
                      <a16:colId xmlns:a16="http://schemas.microsoft.com/office/drawing/2014/main" val="4064122606"/>
                    </a:ext>
                  </a:extLst>
                </a:gridCol>
              </a:tblGrid>
              <a:tr h="472317">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678321760"/>
                  </a:ext>
                </a:extLst>
              </a:tr>
            </a:tbl>
          </a:graphicData>
        </a:graphic>
      </p:graphicFrame>
      <p:sp>
        <p:nvSpPr>
          <p:cNvPr id="26" name="TextBox 25"/>
          <p:cNvSpPr txBox="1"/>
          <p:nvPr/>
        </p:nvSpPr>
        <p:spPr>
          <a:xfrm>
            <a:off x="2574974" y="3501242"/>
            <a:ext cx="760015" cy="461665"/>
          </a:xfrm>
          <a:prstGeom prst="rect">
            <a:avLst/>
          </a:prstGeom>
          <a:noFill/>
        </p:spPr>
        <p:txBody>
          <a:bodyPr wrap="square" rtlCol="0">
            <a:spAutoFit/>
          </a:bodyPr>
          <a:lstStyle/>
          <a:p>
            <a:r>
              <a:rPr lang="en-US" sz="2400" b="1" dirty="0" smtClean="0"/>
              <a:t>=</a:t>
            </a:r>
            <a:r>
              <a:rPr lang="en-US" sz="2400" b="1" dirty="0" smtClean="0">
                <a:solidFill>
                  <a:srgbClr val="FF0000"/>
                </a:solidFill>
              </a:rPr>
              <a:t>48</a:t>
            </a:r>
            <a:endParaRPr lang="en-US" sz="2400" b="1" dirty="0">
              <a:solidFill>
                <a:srgbClr val="FF0000"/>
              </a:solidFill>
            </a:endParaRPr>
          </a:p>
        </p:txBody>
      </p:sp>
      <p:graphicFrame>
        <p:nvGraphicFramePr>
          <p:cNvPr id="27" name="Table 26"/>
          <p:cNvGraphicFramePr>
            <a:graphicFrameLocks noGrp="1"/>
          </p:cNvGraphicFramePr>
          <p:nvPr>
            <p:extLst>
              <p:ext uri="{D42A27DB-BD31-4B8C-83A1-F6EECF244321}">
                <p14:modId xmlns:p14="http://schemas.microsoft.com/office/powerpoint/2010/main" val="2305772210"/>
              </p:ext>
            </p:extLst>
          </p:nvPr>
        </p:nvGraphicFramePr>
        <p:xfrm>
          <a:off x="5755536" y="4349683"/>
          <a:ext cx="904682" cy="472317"/>
        </p:xfrm>
        <a:graphic>
          <a:graphicData uri="http://schemas.openxmlformats.org/drawingml/2006/table">
            <a:tbl>
              <a:tblPr firstRow="1" bandRow="1">
                <a:tableStyleId>{5940675A-B579-460E-94D1-54222C63F5DA}</a:tableStyleId>
              </a:tblPr>
              <a:tblGrid>
                <a:gridCol w="452341">
                  <a:extLst>
                    <a:ext uri="{9D8B030D-6E8A-4147-A177-3AD203B41FA5}">
                      <a16:colId xmlns:a16="http://schemas.microsoft.com/office/drawing/2014/main" val="2837847473"/>
                    </a:ext>
                  </a:extLst>
                </a:gridCol>
                <a:gridCol w="452341">
                  <a:extLst>
                    <a:ext uri="{9D8B030D-6E8A-4147-A177-3AD203B41FA5}">
                      <a16:colId xmlns:a16="http://schemas.microsoft.com/office/drawing/2014/main" val="3876226269"/>
                    </a:ext>
                  </a:extLst>
                </a:gridCol>
              </a:tblGrid>
              <a:tr h="472317">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r>
                        <a:rPr lang="en-US" sz="1900" dirty="0" smtClean="0">
                          <a:solidFill>
                            <a:schemeClr val="bg1"/>
                          </a:solidFill>
                          <a:effectLst>
                            <a:outerShdw blurRad="38100" dist="38100" dir="2700000" algn="tl">
                              <a:srgbClr val="000000">
                                <a:alpha val="43137"/>
                              </a:srgbClr>
                            </a:outerShdw>
                          </a:effectLst>
                        </a:rPr>
                        <a:t>16</a:t>
                      </a:r>
                      <a:endParaRPr lang="en-US" sz="1900" dirty="0">
                        <a:solidFill>
                          <a:schemeClr val="bg1"/>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678321760"/>
                  </a:ext>
                </a:extLst>
              </a:tr>
            </a:tbl>
          </a:graphicData>
        </a:graphic>
      </p:graphicFrame>
      <p:sp>
        <p:nvSpPr>
          <p:cNvPr id="28" name="TextBox 27"/>
          <p:cNvSpPr txBox="1"/>
          <p:nvPr/>
        </p:nvSpPr>
        <p:spPr>
          <a:xfrm>
            <a:off x="6646232" y="4342411"/>
            <a:ext cx="760015" cy="461665"/>
          </a:xfrm>
          <a:prstGeom prst="rect">
            <a:avLst/>
          </a:prstGeom>
          <a:noFill/>
        </p:spPr>
        <p:txBody>
          <a:bodyPr wrap="square" rtlCol="0">
            <a:spAutoFit/>
          </a:bodyPr>
          <a:lstStyle/>
          <a:p>
            <a:r>
              <a:rPr lang="en-US" sz="2400" b="1" dirty="0" smtClean="0"/>
              <a:t>=</a:t>
            </a:r>
            <a:r>
              <a:rPr lang="en-US" sz="2400" b="1" dirty="0" smtClean="0">
                <a:solidFill>
                  <a:srgbClr val="FF0000"/>
                </a:solidFill>
              </a:rPr>
              <a:t>32</a:t>
            </a:r>
            <a:endParaRPr lang="en-US" sz="2400" b="1" dirty="0">
              <a:solidFill>
                <a:srgbClr val="FF0000"/>
              </a:solidFill>
            </a:endParaRPr>
          </a:p>
        </p:txBody>
      </p:sp>
    </p:spTree>
    <p:extLst>
      <p:ext uri="{BB962C8B-B14F-4D97-AF65-F5344CB8AC3E}">
        <p14:creationId xmlns:p14="http://schemas.microsoft.com/office/powerpoint/2010/main" val="157671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5124"/>
                                        </p:tgtEl>
                                        <p:attrNameLst>
                                          <p:attrName>style.visibility</p:attrName>
                                        </p:attrNameLst>
                                      </p:cBhvr>
                                      <p:to>
                                        <p:strVal val="visible"/>
                                      </p:to>
                                    </p:set>
                                    <p:animEffect transition="in" filter="dissolve">
                                      <p:cBhvr>
                                        <p:cTn id="10" dur="500"/>
                                        <p:tgtEl>
                                          <p:spTgt spid="51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ssolve">
                                      <p:cBhvr>
                                        <p:cTn id="13" dur="500"/>
                                        <p:tgtEl>
                                          <p:spTgt spid="13"/>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dissolve">
                                      <p:cBhvr>
                                        <p:cTn id="16" dur="500"/>
                                        <p:tgtEl>
                                          <p:spTgt spid="14"/>
                                        </p:tgtEl>
                                      </p:cBhvr>
                                    </p:animEffect>
                                  </p:childTnLst>
                                </p:cTn>
                              </p:par>
                              <p:par>
                                <p:cTn id="17" presetID="9"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par>
                                <p:cTn id="20" presetID="9"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1000" fill="hold"/>
                                        <p:tgtEl>
                                          <p:spTgt spid="11"/>
                                        </p:tgtEl>
                                        <p:attrNameLst>
                                          <p:attrName>ppt_x</p:attrName>
                                        </p:attrNameLst>
                                      </p:cBhvr>
                                      <p:tavLst>
                                        <p:tav tm="0">
                                          <p:val>
                                            <p:strVal val="#ppt_x"/>
                                          </p:val>
                                        </p:tav>
                                        <p:tav tm="100000">
                                          <p:val>
                                            <p:strVal val="#ppt_x"/>
                                          </p:val>
                                        </p:tav>
                                      </p:tavLst>
                                    </p:anim>
                                    <p:anim calcmode="lin" valueType="num">
                                      <p:cBhvr additive="base">
                                        <p:cTn id="28" dur="10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fill="hold"/>
                                        <p:tgtEl>
                                          <p:spTgt spid="12"/>
                                        </p:tgtEl>
                                        <p:attrNameLst>
                                          <p:attrName>ppt_x</p:attrName>
                                        </p:attrNameLst>
                                      </p:cBhvr>
                                      <p:tavLst>
                                        <p:tav tm="0">
                                          <p:val>
                                            <p:strVal val="#ppt_x"/>
                                          </p:val>
                                        </p:tav>
                                        <p:tav tm="100000">
                                          <p:val>
                                            <p:strVal val="#ppt_x"/>
                                          </p:val>
                                        </p:tav>
                                      </p:tavLst>
                                    </p:anim>
                                    <p:anim calcmode="lin" valueType="num">
                                      <p:cBhvr additive="base">
                                        <p:cTn id="32" dur="1000" fill="hold"/>
                                        <p:tgtEl>
                                          <p:spTgt spid="1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1000" fill="hold"/>
                                        <p:tgtEl>
                                          <p:spTgt spid="17"/>
                                        </p:tgtEl>
                                        <p:attrNameLst>
                                          <p:attrName>ppt_x</p:attrName>
                                        </p:attrNameLst>
                                      </p:cBhvr>
                                      <p:tavLst>
                                        <p:tav tm="0">
                                          <p:val>
                                            <p:strVal val="#ppt_x"/>
                                          </p:val>
                                        </p:tav>
                                        <p:tav tm="100000">
                                          <p:val>
                                            <p:strVal val="#ppt_x"/>
                                          </p:val>
                                        </p:tav>
                                      </p:tavLst>
                                    </p:anim>
                                    <p:anim calcmode="lin" valueType="num">
                                      <p:cBhvr additive="base">
                                        <p:cTn id="36" dur="10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1000" fill="hold"/>
                                        <p:tgtEl>
                                          <p:spTgt spid="18"/>
                                        </p:tgtEl>
                                        <p:attrNameLst>
                                          <p:attrName>ppt_x</p:attrName>
                                        </p:attrNameLst>
                                      </p:cBhvr>
                                      <p:tavLst>
                                        <p:tav tm="0">
                                          <p:val>
                                            <p:strVal val="#ppt_x"/>
                                          </p:val>
                                        </p:tav>
                                        <p:tav tm="100000">
                                          <p:val>
                                            <p:strVal val="#ppt_x"/>
                                          </p:val>
                                        </p:tav>
                                      </p:tavLst>
                                    </p:anim>
                                    <p:anim calcmode="lin" valueType="num">
                                      <p:cBhvr additive="base">
                                        <p:cTn id="40" dur="1000" fill="hold"/>
                                        <p:tgtEl>
                                          <p:spTgt spid="18"/>
                                        </p:tgtEl>
                                        <p:attrNameLst>
                                          <p:attrName>ppt_y</p:attrName>
                                        </p:attrNameLst>
                                      </p:cBhvr>
                                      <p:tavLst>
                                        <p:tav tm="0">
                                          <p:val>
                                            <p:strVal val="1+#ppt_h/2"/>
                                          </p:val>
                                        </p:tav>
                                        <p:tav tm="100000">
                                          <p:val>
                                            <p:strVal val="#ppt_y"/>
                                          </p:val>
                                        </p:tav>
                                      </p:tavLst>
                                    </p:anim>
                                  </p:childTnLst>
                                </p:cTn>
                              </p:par>
                            </p:childTnLst>
                          </p:cTn>
                        </p:par>
                        <p:par>
                          <p:cTn id="41" fill="hold">
                            <p:stCondLst>
                              <p:cond delay="1000"/>
                            </p:stCondLst>
                            <p:childTnLst>
                              <p:par>
                                <p:cTn id="42" presetID="29" presetClass="entr" presetSubtype="0"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1000" fill="hold"/>
                                        <p:tgtEl>
                                          <p:spTgt spid="19"/>
                                        </p:tgtEl>
                                        <p:attrNameLst>
                                          <p:attrName>ppt_x</p:attrName>
                                        </p:attrNameLst>
                                      </p:cBhvr>
                                      <p:tavLst>
                                        <p:tav tm="0">
                                          <p:val>
                                            <p:strVal val="#ppt_x-.2"/>
                                          </p:val>
                                        </p:tav>
                                        <p:tav tm="100000">
                                          <p:val>
                                            <p:strVal val="#ppt_x"/>
                                          </p:val>
                                        </p:tav>
                                      </p:tavLst>
                                    </p:anim>
                                    <p:anim calcmode="lin" valueType="num">
                                      <p:cBhvr>
                                        <p:cTn id="45"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46" dur="10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dissolve">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dissolve">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1000" fill="hold"/>
                                        <p:tgtEl>
                                          <p:spTgt spid="22"/>
                                        </p:tgtEl>
                                        <p:attrNameLst>
                                          <p:attrName>ppt_x</p:attrName>
                                        </p:attrNameLst>
                                      </p:cBhvr>
                                      <p:tavLst>
                                        <p:tav tm="0">
                                          <p:val>
                                            <p:strVal val="#ppt_x-.2"/>
                                          </p:val>
                                        </p:tav>
                                        <p:tav tm="100000">
                                          <p:val>
                                            <p:strVal val="#ppt_x"/>
                                          </p:val>
                                        </p:tav>
                                      </p:tavLst>
                                    </p:anim>
                                    <p:anim calcmode="lin" valueType="num">
                                      <p:cBhvr>
                                        <p:cTn id="62"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63" dur="1000"/>
                                        <p:tgtEl>
                                          <p:spTgt spid="22"/>
                                        </p:tgtEl>
                                      </p:cBhvr>
                                    </p:animEffect>
                                  </p:childTnLst>
                                </p:cTn>
                              </p:par>
                            </p:childTnLst>
                          </p:cTn>
                        </p:par>
                      </p:childTnLst>
                    </p:cTn>
                  </p:par>
                  <p:par>
                    <p:cTn id="64" fill="hold">
                      <p:stCondLst>
                        <p:cond delay="indefinite"/>
                      </p:stCondLst>
                      <p:childTnLst>
                        <p:par>
                          <p:cTn id="65" fill="hold">
                            <p:stCondLst>
                              <p:cond delay="0"/>
                            </p:stCondLst>
                            <p:childTnLst>
                              <p:par>
                                <p:cTn id="66" presetID="29" presetClass="entr" presetSubtype="0"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1000" fill="hold"/>
                                        <p:tgtEl>
                                          <p:spTgt spid="23"/>
                                        </p:tgtEl>
                                        <p:attrNameLst>
                                          <p:attrName>ppt_x</p:attrName>
                                        </p:attrNameLst>
                                      </p:cBhvr>
                                      <p:tavLst>
                                        <p:tav tm="0">
                                          <p:val>
                                            <p:strVal val="#ppt_x-.2"/>
                                          </p:val>
                                        </p:tav>
                                        <p:tav tm="100000">
                                          <p:val>
                                            <p:strVal val="#ppt_x"/>
                                          </p:val>
                                        </p:tav>
                                      </p:tavLst>
                                    </p:anim>
                                    <p:anim calcmode="lin" valueType="num">
                                      <p:cBhvr>
                                        <p:cTn id="69"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70" dur="10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dissolve">
                                      <p:cBhvr>
                                        <p:cTn id="75" dur="500"/>
                                        <p:tgtEl>
                                          <p:spTgt spid="25"/>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26"/>
                                        </p:tgtEl>
                                        <p:attrNameLst>
                                          <p:attrName>style.visibility</p:attrName>
                                        </p:attrNameLst>
                                      </p:cBhvr>
                                      <p:to>
                                        <p:strVal val="visible"/>
                                      </p:to>
                                    </p:set>
                                    <p:anim calcmode="lin" valueType="num">
                                      <p:cBhvr>
                                        <p:cTn id="78" dur="1000" fill="hold"/>
                                        <p:tgtEl>
                                          <p:spTgt spid="26"/>
                                        </p:tgtEl>
                                        <p:attrNameLst>
                                          <p:attrName>ppt_x</p:attrName>
                                        </p:attrNameLst>
                                      </p:cBhvr>
                                      <p:tavLst>
                                        <p:tav tm="0">
                                          <p:val>
                                            <p:strVal val="#ppt_x-.2"/>
                                          </p:val>
                                        </p:tav>
                                        <p:tav tm="100000">
                                          <p:val>
                                            <p:strVal val="#ppt_x"/>
                                          </p:val>
                                        </p:tav>
                                      </p:tavLst>
                                    </p:anim>
                                    <p:anim calcmode="lin" valueType="num">
                                      <p:cBhvr>
                                        <p:cTn id="79"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80" dur="1000"/>
                                        <p:tgtEl>
                                          <p:spTgt spid="26"/>
                                        </p:tgtEl>
                                      </p:cBhvr>
                                    </p:animEffect>
                                  </p:childTnLst>
                                </p:cTn>
                              </p:par>
                              <p:par>
                                <p:cTn id="81" presetID="29" presetClass="entr" presetSubtype="0"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p:cTn id="83" dur="1000" fill="hold"/>
                                        <p:tgtEl>
                                          <p:spTgt spid="28"/>
                                        </p:tgtEl>
                                        <p:attrNameLst>
                                          <p:attrName>ppt_x</p:attrName>
                                        </p:attrNameLst>
                                      </p:cBhvr>
                                      <p:tavLst>
                                        <p:tav tm="0">
                                          <p:val>
                                            <p:strVal val="#ppt_x-.2"/>
                                          </p:val>
                                        </p:tav>
                                        <p:tav tm="100000">
                                          <p:val>
                                            <p:strVal val="#ppt_x"/>
                                          </p:val>
                                        </p:tav>
                                      </p:tavLst>
                                    </p:anim>
                                    <p:anim calcmode="lin" valueType="num">
                                      <p:cBhvr>
                                        <p:cTn id="84"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85" dur="1000"/>
                                        <p:tgtEl>
                                          <p:spTgt spid="28"/>
                                        </p:tgtEl>
                                      </p:cBhvr>
                                    </p:animEffect>
                                  </p:childTnLst>
                                </p:cTn>
                              </p:par>
                              <p:par>
                                <p:cTn id="86" presetID="9" presetClass="entr" presetSubtype="0" fill="hold" nodeType="with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dissolve">
                                      <p:cBhvr>
                                        <p:cTn id="88" dur="500"/>
                                        <p:tgtEl>
                                          <p:spTgt spid="27"/>
                                        </p:tgtEl>
                                      </p:cBhvr>
                                    </p:animEffect>
                                  </p:childTnLst>
                                </p:cTn>
                              </p:par>
                            </p:childTnLst>
                          </p:cTn>
                        </p:par>
                      </p:childTnLst>
                    </p:cTn>
                  </p:par>
                  <p:par>
                    <p:cTn id="89" fill="hold">
                      <p:stCondLst>
                        <p:cond delay="indefinite"/>
                      </p:stCondLst>
                      <p:childTnLst>
                        <p:par>
                          <p:cTn id="90" fill="hold">
                            <p:stCondLst>
                              <p:cond delay="0"/>
                            </p:stCondLst>
                            <p:childTnLst>
                              <p:par>
                                <p:cTn id="91" presetID="29" presetClass="entr" presetSubtype="0" fill="hold" grpId="0" nodeType="clickEffect">
                                  <p:stCondLst>
                                    <p:cond delay="0"/>
                                  </p:stCondLst>
                                  <p:childTnLst>
                                    <p:set>
                                      <p:cBhvr>
                                        <p:cTn id="92" dur="1" fill="hold">
                                          <p:stCondLst>
                                            <p:cond delay="0"/>
                                          </p:stCondLst>
                                        </p:cTn>
                                        <p:tgtEl>
                                          <p:spTgt spid="24"/>
                                        </p:tgtEl>
                                        <p:attrNameLst>
                                          <p:attrName>style.visibility</p:attrName>
                                        </p:attrNameLst>
                                      </p:cBhvr>
                                      <p:to>
                                        <p:strVal val="visible"/>
                                      </p:to>
                                    </p:set>
                                    <p:anim calcmode="lin" valueType="num">
                                      <p:cBhvr>
                                        <p:cTn id="93" dur="1000" fill="hold"/>
                                        <p:tgtEl>
                                          <p:spTgt spid="24"/>
                                        </p:tgtEl>
                                        <p:attrNameLst>
                                          <p:attrName>ppt_x</p:attrName>
                                        </p:attrNameLst>
                                      </p:cBhvr>
                                      <p:tavLst>
                                        <p:tav tm="0">
                                          <p:val>
                                            <p:strVal val="#ppt_x-.2"/>
                                          </p:val>
                                        </p:tav>
                                        <p:tav tm="100000">
                                          <p:val>
                                            <p:strVal val="#ppt_x"/>
                                          </p:val>
                                        </p:tav>
                                      </p:tavLst>
                                    </p:anim>
                                    <p:anim calcmode="lin" valueType="num">
                                      <p:cBhvr>
                                        <p:cTn id="94"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9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9" grpId="0"/>
      <p:bldP spid="22" grpId="0"/>
      <p:bldP spid="23" grpId="0"/>
      <p:bldP spid="24" grpId="0"/>
      <p:bldP spid="26"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classroomclipart.com/images/gallery/Clipart/Mathematics/TN_girl-thinking-about-how-to-solve-a-math-problem-1182-clipar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130" y="4488755"/>
            <a:ext cx="3028208" cy="22062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stretch>
            <a:fillRect/>
          </a:stretch>
        </p:blipFill>
        <p:spPr>
          <a:xfrm>
            <a:off x="214460" y="145512"/>
            <a:ext cx="8727067" cy="482634"/>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117" name="Rectangle 5"/>
          <p:cNvSpPr>
            <a:spLocks noChangeArrowheads="1"/>
          </p:cNvSpPr>
          <p:nvPr/>
        </p:nvSpPr>
        <p:spPr bwMode="auto">
          <a:xfrm>
            <a:off x="225635" y="563974"/>
            <a:ext cx="8847115"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At the </a:t>
            </a:r>
            <a:r>
              <a:rPr kumimoji="0" lang="en-US" sz="2400" b="1" i="1" u="none" strike="noStrike" cap="none" normalizeH="0" baseline="0" dirty="0" smtClean="0">
                <a:ln>
                  <a:noFill/>
                </a:ln>
                <a:solidFill>
                  <a:schemeClr val="tx1"/>
                </a:solidFill>
                <a:effectLst/>
                <a:ea typeface="Calibri" pitchFamily="34" charset="0"/>
                <a:cs typeface="Times New Roman" pitchFamily="18" charset="0"/>
              </a:rPr>
              <a:t>beginning</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of 6</a:t>
            </a:r>
            <a:r>
              <a:rPr kumimoji="0" lang="en-US" sz="2400" b="0" i="0" u="none" strike="noStrike" cap="none" normalizeH="0" baseline="30000" dirty="0" smtClean="0">
                <a:ln>
                  <a:noFill/>
                </a:ln>
                <a:solidFill>
                  <a:schemeClr val="tx1"/>
                </a:solidFill>
                <a:effectLst/>
                <a:ea typeface="Calibri" pitchFamily="34" charset="0"/>
                <a:cs typeface="Times New Roman" pitchFamily="18" charset="0"/>
              </a:rPr>
              <a:t>th</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grade the ratio of students who passes the math test to student who didn’t pass the math test is </a:t>
            </a:r>
            <a:r>
              <a:rPr kumimoji="0" lang="en-US" sz="2400" b="1" i="0" u="none" strike="noStrike" cap="none" normalizeH="0" baseline="0" dirty="0" smtClean="0">
                <a:ln>
                  <a:noFill/>
                </a:ln>
                <a:solidFill>
                  <a:schemeClr val="tx1"/>
                </a:solidFill>
                <a:effectLst/>
                <a:ea typeface="Calibri" pitchFamily="34" charset="0"/>
                <a:cs typeface="Times New Roman" pitchFamily="18" charset="0"/>
              </a:rPr>
              <a:t>3:8</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The ratio of the students who passed the test at the end</a:t>
            </a:r>
            <a:r>
              <a:rPr kumimoji="0" lang="en-US" sz="2400" b="1" i="1" u="none" strike="noStrike" cap="none" normalizeH="0" baseline="0" dirty="0" smtClean="0">
                <a:ln>
                  <a:noFill/>
                </a:ln>
                <a:solidFill>
                  <a:schemeClr val="tx1"/>
                </a:solidFill>
                <a:effectLst/>
                <a:ea typeface="Calibri" pitchFamily="34" charset="0"/>
                <a:cs typeface="Times New Roman" pitchFamily="18" charset="0"/>
              </a:rPr>
              <a:t> of the year</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was </a:t>
            </a:r>
            <a:r>
              <a:rPr kumimoji="0" lang="en-US" sz="2400" b="1" i="0" u="none" strike="noStrike" cap="none" normalizeH="0" baseline="0" dirty="0" smtClean="0">
                <a:ln>
                  <a:noFill/>
                </a:ln>
                <a:solidFill>
                  <a:schemeClr val="tx1"/>
                </a:solidFill>
                <a:effectLst/>
                <a:ea typeface="Calibri" pitchFamily="34" charset="0"/>
                <a:cs typeface="Times New Roman" pitchFamily="18" charset="0"/>
              </a:rPr>
              <a:t>4:7.</a:t>
            </a:r>
            <a:r>
              <a:rPr kumimoji="0" lang="en-US" sz="2400" b="1" i="0" u="none" strike="noStrike" cap="none" normalizeH="0" dirty="0" smtClean="0">
                <a:ln>
                  <a:noFill/>
                </a:ln>
                <a:solidFill>
                  <a:schemeClr val="tx1"/>
                </a:solidFill>
                <a:effectLst/>
                <a:ea typeface="Calibri" pitchFamily="34" charset="0"/>
                <a:cs typeface="Times New Roman" pitchFamily="18" charset="0"/>
              </a:rPr>
              <a:t> </a:t>
            </a:r>
            <a:r>
              <a:rPr lang="en-US" sz="2400" u="sng" dirty="0" smtClean="0">
                <a:ea typeface="Calibri" pitchFamily="34" charset="0"/>
                <a:cs typeface="Times New Roman" pitchFamily="18" charset="0"/>
              </a:rPr>
              <a:t>92</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total students passes the math test the second time. </a:t>
            </a:r>
            <a:r>
              <a:rPr kumimoji="0" lang="en-US" sz="2400" b="0" i="1" u="none" strike="noStrike" cap="none" normalizeH="0" baseline="0" dirty="0" smtClean="0">
                <a:ln>
                  <a:noFill/>
                </a:ln>
                <a:solidFill>
                  <a:srgbClr val="0070C0"/>
                </a:solidFill>
                <a:effectLst/>
                <a:ea typeface="Calibri" pitchFamily="34" charset="0"/>
                <a:cs typeface="Times New Roman" pitchFamily="18" charset="0"/>
              </a:rPr>
              <a:t>How many students passed the test the second time but not the first time? </a:t>
            </a:r>
            <a:r>
              <a:rPr kumimoji="0" lang="en-US" sz="2400" b="0" i="1" u="none" strike="noStrike" cap="none" normalizeH="0" baseline="0" dirty="0" smtClean="0">
                <a:ln>
                  <a:noFill/>
                </a:ln>
                <a:effectLst/>
                <a:ea typeface="Calibri" pitchFamily="34" charset="0"/>
                <a:cs typeface="Times New Roman" pitchFamily="18" charset="0"/>
              </a:rPr>
              <a:t>_____</a:t>
            </a:r>
            <a:endParaRPr kumimoji="0" lang="en-US" sz="2400" b="0" i="1" u="none" strike="noStrike" cap="none" normalizeH="0" baseline="0" dirty="0" smtClean="0">
              <a:ln>
                <a:noFill/>
              </a:ln>
              <a:solidFill>
                <a:srgbClr val="0070C0"/>
              </a:solidFill>
              <a:effectLst/>
              <a:cs typeface="Arial" pitchFamily="34" charset="0"/>
            </a:endParaRPr>
          </a:p>
        </p:txBody>
      </p:sp>
      <p:graphicFrame>
        <p:nvGraphicFramePr>
          <p:cNvPr id="14" name="Table 13"/>
          <p:cNvGraphicFramePr>
            <a:graphicFrameLocks noGrp="1"/>
          </p:cNvGraphicFramePr>
          <p:nvPr/>
        </p:nvGraphicFramePr>
        <p:xfrm>
          <a:off x="1034515" y="3157921"/>
          <a:ext cx="2728595" cy="613410"/>
        </p:xfrm>
        <a:graphic>
          <a:graphicData uri="http://schemas.openxmlformats.org/drawingml/2006/table">
            <a:tbl>
              <a:tblPr/>
              <a:tblGrid>
                <a:gridCol w="328295">
                  <a:extLst>
                    <a:ext uri="{9D8B030D-6E8A-4147-A177-3AD203B41FA5}">
                      <a16:colId xmlns:a16="http://schemas.microsoft.com/office/drawing/2014/main" val="20000"/>
                    </a:ext>
                  </a:extLst>
                </a:gridCol>
                <a:gridCol w="342900">
                  <a:extLst>
                    <a:ext uri="{9D8B030D-6E8A-4147-A177-3AD203B41FA5}">
                      <a16:colId xmlns:a16="http://schemas.microsoft.com/office/drawing/2014/main" val="20001"/>
                    </a:ext>
                  </a:extLst>
                </a:gridCol>
                <a:gridCol w="342900">
                  <a:extLst>
                    <a:ext uri="{9D8B030D-6E8A-4147-A177-3AD203B41FA5}">
                      <a16:colId xmlns:a16="http://schemas.microsoft.com/office/drawing/2014/main" val="20002"/>
                    </a:ext>
                  </a:extLst>
                </a:gridCol>
                <a:gridCol w="342900">
                  <a:extLst>
                    <a:ext uri="{9D8B030D-6E8A-4147-A177-3AD203B41FA5}">
                      <a16:colId xmlns:a16="http://schemas.microsoft.com/office/drawing/2014/main" val="20003"/>
                    </a:ext>
                  </a:extLst>
                </a:gridCol>
                <a:gridCol w="342900">
                  <a:extLst>
                    <a:ext uri="{9D8B030D-6E8A-4147-A177-3AD203B41FA5}">
                      <a16:colId xmlns:a16="http://schemas.microsoft.com/office/drawing/2014/main" val="20004"/>
                    </a:ext>
                  </a:extLst>
                </a:gridCol>
                <a:gridCol w="342900">
                  <a:extLst>
                    <a:ext uri="{9D8B030D-6E8A-4147-A177-3AD203B41FA5}">
                      <a16:colId xmlns:a16="http://schemas.microsoft.com/office/drawing/2014/main" val="20005"/>
                    </a:ext>
                  </a:extLst>
                </a:gridCol>
                <a:gridCol w="342900">
                  <a:extLst>
                    <a:ext uri="{9D8B030D-6E8A-4147-A177-3AD203B41FA5}">
                      <a16:colId xmlns:a16="http://schemas.microsoft.com/office/drawing/2014/main" val="20006"/>
                    </a:ext>
                  </a:extLst>
                </a:gridCol>
                <a:gridCol w="342900">
                  <a:extLst>
                    <a:ext uri="{9D8B030D-6E8A-4147-A177-3AD203B41FA5}">
                      <a16:colId xmlns:a16="http://schemas.microsoft.com/office/drawing/2014/main" val="20007"/>
                    </a:ext>
                  </a:extLst>
                </a:gridCol>
              </a:tblGrid>
              <a:tr h="290830">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2580">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nvGraphicFramePr>
        <p:xfrm>
          <a:off x="5285881" y="3157922"/>
          <a:ext cx="2728595" cy="613410"/>
        </p:xfrm>
        <a:graphic>
          <a:graphicData uri="http://schemas.openxmlformats.org/drawingml/2006/table">
            <a:tbl>
              <a:tblPr/>
              <a:tblGrid>
                <a:gridCol w="328295">
                  <a:extLst>
                    <a:ext uri="{9D8B030D-6E8A-4147-A177-3AD203B41FA5}">
                      <a16:colId xmlns:a16="http://schemas.microsoft.com/office/drawing/2014/main" val="20000"/>
                    </a:ext>
                  </a:extLst>
                </a:gridCol>
                <a:gridCol w="342900">
                  <a:extLst>
                    <a:ext uri="{9D8B030D-6E8A-4147-A177-3AD203B41FA5}">
                      <a16:colId xmlns:a16="http://schemas.microsoft.com/office/drawing/2014/main" val="20001"/>
                    </a:ext>
                  </a:extLst>
                </a:gridCol>
                <a:gridCol w="342900">
                  <a:extLst>
                    <a:ext uri="{9D8B030D-6E8A-4147-A177-3AD203B41FA5}">
                      <a16:colId xmlns:a16="http://schemas.microsoft.com/office/drawing/2014/main" val="20002"/>
                    </a:ext>
                  </a:extLst>
                </a:gridCol>
                <a:gridCol w="342900">
                  <a:extLst>
                    <a:ext uri="{9D8B030D-6E8A-4147-A177-3AD203B41FA5}">
                      <a16:colId xmlns:a16="http://schemas.microsoft.com/office/drawing/2014/main" val="20003"/>
                    </a:ext>
                  </a:extLst>
                </a:gridCol>
                <a:gridCol w="342900">
                  <a:extLst>
                    <a:ext uri="{9D8B030D-6E8A-4147-A177-3AD203B41FA5}">
                      <a16:colId xmlns:a16="http://schemas.microsoft.com/office/drawing/2014/main" val="20004"/>
                    </a:ext>
                  </a:extLst>
                </a:gridCol>
                <a:gridCol w="342900">
                  <a:extLst>
                    <a:ext uri="{9D8B030D-6E8A-4147-A177-3AD203B41FA5}">
                      <a16:colId xmlns:a16="http://schemas.microsoft.com/office/drawing/2014/main" val="20005"/>
                    </a:ext>
                  </a:extLst>
                </a:gridCol>
                <a:gridCol w="342900">
                  <a:extLst>
                    <a:ext uri="{9D8B030D-6E8A-4147-A177-3AD203B41FA5}">
                      <a16:colId xmlns:a16="http://schemas.microsoft.com/office/drawing/2014/main" val="20006"/>
                    </a:ext>
                  </a:extLst>
                </a:gridCol>
                <a:gridCol w="342900">
                  <a:extLst>
                    <a:ext uri="{9D8B030D-6E8A-4147-A177-3AD203B41FA5}">
                      <a16:colId xmlns:a16="http://schemas.microsoft.com/office/drawing/2014/main" val="20007"/>
                    </a:ext>
                  </a:extLst>
                </a:gridCol>
              </a:tblGrid>
              <a:tr h="290830">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22580">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18" name="TextBox 17"/>
          <p:cNvSpPr txBox="1"/>
          <p:nvPr/>
        </p:nvSpPr>
        <p:spPr>
          <a:xfrm>
            <a:off x="1009953" y="2673188"/>
            <a:ext cx="1733248" cy="400110"/>
          </a:xfrm>
          <a:prstGeom prst="rect">
            <a:avLst/>
          </a:prstGeom>
          <a:solidFill>
            <a:schemeClr val="accent1">
              <a:lumMod val="60000"/>
              <a:lumOff val="40000"/>
            </a:schemeClr>
          </a:solidFill>
        </p:spPr>
        <p:txBody>
          <a:bodyPr wrap="square" rtlCol="0">
            <a:spAutoFit/>
          </a:bodyPr>
          <a:lstStyle/>
          <a:p>
            <a:pPr algn="ctr"/>
            <a:r>
              <a:rPr lang="en-US" sz="2000" b="1" dirty="0" smtClean="0"/>
              <a:t>1</a:t>
            </a:r>
            <a:r>
              <a:rPr lang="en-US" sz="2000" b="1" baseline="30000" dirty="0" smtClean="0"/>
              <a:t>st</a:t>
            </a:r>
            <a:r>
              <a:rPr lang="en-US" sz="2000" b="1" dirty="0" smtClean="0"/>
              <a:t> of the year</a:t>
            </a:r>
            <a:endParaRPr lang="en-US" sz="2000" b="1" dirty="0"/>
          </a:p>
        </p:txBody>
      </p:sp>
      <p:sp>
        <p:nvSpPr>
          <p:cNvPr id="19" name="TextBox 18"/>
          <p:cNvSpPr txBox="1"/>
          <p:nvPr/>
        </p:nvSpPr>
        <p:spPr>
          <a:xfrm>
            <a:off x="5266987" y="2673185"/>
            <a:ext cx="1810707" cy="400110"/>
          </a:xfrm>
          <a:prstGeom prst="rect">
            <a:avLst/>
          </a:prstGeom>
          <a:solidFill>
            <a:schemeClr val="accent6">
              <a:lumMod val="60000"/>
              <a:lumOff val="40000"/>
            </a:schemeClr>
          </a:solidFill>
        </p:spPr>
        <p:txBody>
          <a:bodyPr wrap="square" rtlCol="0">
            <a:spAutoFit/>
          </a:bodyPr>
          <a:lstStyle/>
          <a:p>
            <a:pPr algn="ctr"/>
            <a:r>
              <a:rPr lang="en-US" sz="2000" b="1" dirty="0" smtClean="0"/>
              <a:t>2</a:t>
            </a:r>
            <a:r>
              <a:rPr lang="en-US" sz="2000" b="1" baseline="30000" dirty="0" smtClean="0"/>
              <a:t>nd</a:t>
            </a:r>
            <a:r>
              <a:rPr lang="en-US" sz="2000" b="1" dirty="0" smtClean="0"/>
              <a:t> of the year</a:t>
            </a:r>
            <a:endParaRPr lang="en-US" sz="2000" b="1" dirty="0"/>
          </a:p>
        </p:txBody>
      </p:sp>
      <p:sp>
        <p:nvSpPr>
          <p:cNvPr id="20" name="TextBox 19"/>
          <p:cNvSpPr txBox="1"/>
          <p:nvPr/>
        </p:nvSpPr>
        <p:spPr>
          <a:xfrm>
            <a:off x="6574985" y="3036126"/>
            <a:ext cx="760015" cy="461665"/>
          </a:xfrm>
          <a:prstGeom prst="rect">
            <a:avLst/>
          </a:prstGeom>
          <a:noFill/>
        </p:spPr>
        <p:txBody>
          <a:bodyPr wrap="square" rtlCol="0">
            <a:spAutoFit/>
          </a:bodyPr>
          <a:lstStyle/>
          <a:p>
            <a:r>
              <a:rPr lang="en-US" sz="2400" b="1" dirty="0" smtClean="0"/>
              <a:t>=</a:t>
            </a:r>
            <a:r>
              <a:rPr lang="en-US" sz="2400" b="1" dirty="0" smtClean="0">
                <a:solidFill>
                  <a:srgbClr val="FF0000"/>
                </a:solidFill>
              </a:rPr>
              <a:t>92</a:t>
            </a:r>
            <a:endParaRPr lang="en-US" sz="2400" b="1" dirty="0">
              <a:solidFill>
                <a:srgbClr val="FF0000"/>
              </a:solidFill>
            </a:endParaRPr>
          </a:p>
        </p:txBody>
      </p:sp>
      <p:graphicFrame>
        <p:nvGraphicFramePr>
          <p:cNvPr id="21" name="Table 20"/>
          <p:cNvGraphicFramePr>
            <a:graphicFrameLocks noGrp="1"/>
          </p:cNvGraphicFramePr>
          <p:nvPr/>
        </p:nvGraphicFramePr>
        <p:xfrm>
          <a:off x="5283900" y="3155941"/>
          <a:ext cx="2728595" cy="613410"/>
        </p:xfrm>
        <a:graphic>
          <a:graphicData uri="http://schemas.openxmlformats.org/drawingml/2006/table">
            <a:tbl>
              <a:tblPr/>
              <a:tblGrid>
                <a:gridCol w="328295">
                  <a:extLst>
                    <a:ext uri="{9D8B030D-6E8A-4147-A177-3AD203B41FA5}">
                      <a16:colId xmlns:a16="http://schemas.microsoft.com/office/drawing/2014/main" val="20000"/>
                    </a:ext>
                  </a:extLst>
                </a:gridCol>
                <a:gridCol w="342900">
                  <a:extLst>
                    <a:ext uri="{9D8B030D-6E8A-4147-A177-3AD203B41FA5}">
                      <a16:colId xmlns:a16="http://schemas.microsoft.com/office/drawing/2014/main" val="20001"/>
                    </a:ext>
                  </a:extLst>
                </a:gridCol>
                <a:gridCol w="342900">
                  <a:extLst>
                    <a:ext uri="{9D8B030D-6E8A-4147-A177-3AD203B41FA5}">
                      <a16:colId xmlns:a16="http://schemas.microsoft.com/office/drawing/2014/main" val="20002"/>
                    </a:ext>
                  </a:extLst>
                </a:gridCol>
                <a:gridCol w="342900">
                  <a:extLst>
                    <a:ext uri="{9D8B030D-6E8A-4147-A177-3AD203B41FA5}">
                      <a16:colId xmlns:a16="http://schemas.microsoft.com/office/drawing/2014/main" val="20003"/>
                    </a:ext>
                  </a:extLst>
                </a:gridCol>
                <a:gridCol w="342900">
                  <a:extLst>
                    <a:ext uri="{9D8B030D-6E8A-4147-A177-3AD203B41FA5}">
                      <a16:colId xmlns:a16="http://schemas.microsoft.com/office/drawing/2014/main" val="20004"/>
                    </a:ext>
                  </a:extLst>
                </a:gridCol>
                <a:gridCol w="342900">
                  <a:extLst>
                    <a:ext uri="{9D8B030D-6E8A-4147-A177-3AD203B41FA5}">
                      <a16:colId xmlns:a16="http://schemas.microsoft.com/office/drawing/2014/main" val="20005"/>
                    </a:ext>
                  </a:extLst>
                </a:gridCol>
                <a:gridCol w="342900">
                  <a:extLst>
                    <a:ext uri="{9D8B030D-6E8A-4147-A177-3AD203B41FA5}">
                      <a16:colId xmlns:a16="http://schemas.microsoft.com/office/drawing/2014/main" val="20006"/>
                    </a:ext>
                  </a:extLst>
                </a:gridCol>
                <a:gridCol w="342900">
                  <a:extLst>
                    <a:ext uri="{9D8B030D-6E8A-4147-A177-3AD203B41FA5}">
                      <a16:colId xmlns:a16="http://schemas.microsoft.com/office/drawing/2014/main" val="20007"/>
                    </a:ext>
                  </a:extLst>
                </a:gridCol>
              </a:tblGrid>
              <a:tr h="290830">
                <a:tc>
                  <a:txBody>
                    <a:bodyPr/>
                    <a:lstStyle/>
                    <a:p>
                      <a:pPr marL="0" marR="0" algn="l">
                        <a:lnSpc>
                          <a:spcPct val="115000"/>
                        </a:lnSpc>
                        <a:spcBef>
                          <a:spcPts val="0"/>
                        </a:spcBef>
                        <a:spcAft>
                          <a:spcPts val="0"/>
                        </a:spcAft>
                      </a:pPr>
                      <a:r>
                        <a:rPr lang="en-US" sz="1400" dirty="0" smtClean="0">
                          <a:latin typeface="Calibri"/>
                          <a:ea typeface="Calibri"/>
                          <a:cs typeface="Times New Roman"/>
                        </a:rPr>
                        <a:t>23</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400" dirty="0" smtClean="0">
                          <a:latin typeface="Calibri"/>
                          <a:ea typeface="Calibri"/>
                          <a:cs typeface="Times New Roman"/>
                        </a:rPr>
                        <a:t>23</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400" dirty="0" smtClean="0">
                          <a:latin typeface="Calibri"/>
                          <a:ea typeface="Calibri"/>
                          <a:cs typeface="Times New Roman"/>
                        </a:rPr>
                        <a:t>23</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400" dirty="0" smtClean="0">
                          <a:latin typeface="Calibri"/>
                          <a:ea typeface="Calibri"/>
                          <a:cs typeface="Times New Roman"/>
                        </a:rPr>
                        <a:t>23</a:t>
                      </a:r>
                      <a:endParaRPr lang="en-US" sz="1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22580">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22" name="Table 21"/>
          <p:cNvGraphicFramePr>
            <a:graphicFrameLocks noGrp="1"/>
          </p:cNvGraphicFramePr>
          <p:nvPr/>
        </p:nvGraphicFramePr>
        <p:xfrm>
          <a:off x="1032540" y="3155946"/>
          <a:ext cx="2728595" cy="613410"/>
        </p:xfrm>
        <a:graphic>
          <a:graphicData uri="http://schemas.openxmlformats.org/drawingml/2006/table">
            <a:tbl>
              <a:tblPr/>
              <a:tblGrid>
                <a:gridCol w="328295">
                  <a:extLst>
                    <a:ext uri="{9D8B030D-6E8A-4147-A177-3AD203B41FA5}">
                      <a16:colId xmlns:a16="http://schemas.microsoft.com/office/drawing/2014/main" val="20000"/>
                    </a:ext>
                  </a:extLst>
                </a:gridCol>
                <a:gridCol w="342900">
                  <a:extLst>
                    <a:ext uri="{9D8B030D-6E8A-4147-A177-3AD203B41FA5}">
                      <a16:colId xmlns:a16="http://schemas.microsoft.com/office/drawing/2014/main" val="20001"/>
                    </a:ext>
                  </a:extLst>
                </a:gridCol>
                <a:gridCol w="342900">
                  <a:extLst>
                    <a:ext uri="{9D8B030D-6E8A-4147-A177-3AD203B41FA5}">
                      <a16:colId xmlns:a16="http://schemas.microsoft.com/office/drawing/2014/main" val="20002"/>
                    </a:ext>
                  </a:extLst>
                </a:gridCol>
                <a:gridCol w="342900">
                  <a:extLst>
                    <a:ext uri="{9D8B030D-6E8A-4147-A177-3AD203B41FA5}">
                      <a16:colId xmlns:a16="http://schemas.microsoft.com/office/drawing/2014/main" val="20003"/>
                    </a:ext>
                  </a:extLst>
                </a:gridCol>
                <a:gridCol w="342900">
                  <a:extLst>
                    <a:ext uri="{9D8B030D-6E8A-4147-A177-3AD203B41FA5}">
                      <a16:colId xmlns:a16="http://schemas.microsoft.com/office/drawing/2014/main" val="20004"/>
                    </a:ext>
                  </a:extLst>
                </a:gridCol>
                <a:gridCol w="342900">
                  <a:extLst>
                    <a:ext uri="{9D8B030D-6E8A-4147-A177-3AD203B41FA5}">
                      <a16:colId xmlns:a16="http://schemas.microsoft.com/office/drawing/2014/main" val="20005"/>
                    </a:ext>
                  </a:extLst>
                </a:gridCol>
                <a:gridCol w="342900">
                  <a:extLst>
                    <a:ext uri="{9D8B030D-6E8A-4147-A177-3AD203B41FA5}">
                      <a16:colId xmlns:a16="http://schemas.microsoft.com/office/drawing/2014/main" val="20006"/>
                    </a:ext>
                  </a:extLst>
                </a:gridCol>
                <a:gridCol w="342900">
                  <a:extLst>
                    <a:ext uri="{9D8B030D-6E8A-4147-A177-3AD203B41FA5}">
                      <a16:colId xmlns:a16="http://schemas.microsoft.com/office/drawing/2014/main" val="20007"/>
                    </a:ext>
                  </a:extLst>
                </a:gridCol>
              </a:tblGrid>
              <a:tr h="290830">
                <a:tc>
                  <a:txBody>
                    <a:bodyPr/>
                    <a:lstStyle/>
                    <a:p>
                      <a:pPr marL="0" marR="0" algn="l">
                        <a:lnSpc>
                          <a:spcPct val="115000"/>
                        </a:lnSpc>
                        <a:spcBef>
                          <a:spcPts val="0"/>
                        </a:spcBef>
                        <a:spcAft>
                          <a:spcPts val="0"/>
                        </a:spcAft>
                      </a:pPr>
                      <a:r>
                        <a:rPr lang="en-US" sz="1400" dirty="0" smtClean="0">
                          <a:latin typeface="Calibri"/>
                          <a:ea typeface="Calibri"/>
                          <a:cs typeface="Times New Roman"/>
                        </a:rPr>
                        <a:t>23</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400" dirty="0" smtClean="0">
                          <a:latin typeface="Calibri"/>
                          <a:ea typeface="Calibri"/>
                          <a:cs typeface="Times New Roman"/>
                        </a:rPr>
                        <a:t>23</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400" dirty="0" smtClean="0">
                          <a:latin typeface="Calibri"/>
                          <a:ea typeface="Calibri"/>
                          <a:cs typeface="Times New Roman"/>
                        </a:rPr>
                        <a:t>23</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2580">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4" name="Donut 23"/>
          <p:cNvSpPr/>
          <p:nvPr/>
        </p:nvSpPr>
        <p:spPr>
          <a:xfrm>
            <a:off x="6234547" y="3075710"/>
            <a:ext cx="451262" cy="439386"/>
          </a:xfrm>
          <a:prstGeom prst="donut">
            <a:avLst>
              <a:gd name="adj" fmla="val 6499"/>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a typeface="Calibri"/>
              <a:cs typeface="Times New Roman"/>
            </a:endParaRPr>
          </a:p>
          <a:p>
            <a:pPr algn="ctr"/>
            <a:endParaRPr lang="en-US" dirty="0">
              <a:solidFill>
                <a:schemeClr val="tx1"/>
              </a:solidFill>
            </a:endParaRPr>
          </a:p>
        </p:txBody>
      </p:sp>
    </p:spTree>
    <p:extLst>
      <p:ext uri="{BB962C8B-B14F-4D97-AF65-F5344CB8AC3E}">
        <p14:creationId xmlns:p14="http://schemas.microsoft.com/office/powerpoint/2010/main" val="367956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dissolve">
                                      <p:cBhvr>
                                        <p:cTn id="14" dur="500"/>
                                        <p:tgtEl>
                                          <p:spTgt spid="21"/>
                                        </p:tgtEl>
                                      </p:cBhvr>
                                    </p:animEffect>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dissolv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heel(4)">
                                      <p:cBhvr>
                                        <p:cTn id="2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clipartsign.com/upload/2016/03/01/artist-clip-art-free-clipart-images.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0524" y="1917951"/>
            <a:ext cx="894703" cy="7658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cstate="print"/>
          <a:stretch>
            <a:fillRect/>
          </a:stretch>
        </p:blipFill>
        <p:spPr>
          <a:xfrm>
            <a:off x="5687029" y="1959429"/>
            <a:ext cx="861583" cy="760021"/>
          </a:xfrm>
          <a:prstGeom prst="rect">
            <a:avLst/>
          </a:prstGeom>
        </p:spPr>
      </p:pic>
      <p:pic>
        <p:nvPicPr>
          <p:cNvPr id="8" name="Picture 7"/>
          <p:cNvPicPr>
            <a:picLocks noChangeAspect="1"/>
          </p:cNvPicPr>
          <p:nvPr/>
        </p:nvPicPr>
        <p:blipFill>
          <a:blip r:embed="rId4" cstate="print"/>
          <a:stretch>
            <a:fillRect/>
          </a:stretch>
        </p:blipFill>
        <p:spPr>
          <a:xfrm>
            <a:off x="214460" y="121762"/>
            <a:ext cx="8727067" cy="482634"/>
          </a:xfrm>
          <a:prstGeom prst="rect">
            <a:avLst/>
          </a:prstGeom>
        </p:spPr>
      </p:pic>
      <p:sp>
        <p:nvSpPr>
          <p:cNvPr id="9" name="Rectangle 8"/>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090" name="Rectangle 2"/>
          <p:cNvSpPr>
            <a:spLocks noChangeArrowheads="1"/>
          </p:cNvSpPr>
          <p:nvPr/>
        </p:nvSpPr>
        <p:spPr bwMode="auto">
          <a:xfrm>
            <a:off x="190004" y="482267"/>
            <a:ext cx="877586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During the 1</a:t>
            </a:r>
            <a:r>
              <a:rPr kumimoji="0" lang="en-US" sz="2400" b="0" i="0" u="none" strike="noStrike" cap="none" normalizeH="0" baseline="30000" dirty="0" smtClean="0">
                <a:ln>
                  <a:noFill/>
                </a:ln>
                <a:solidFill>
                  <a:schemeClr val="tx1"/>
                </a:solidFill>
                <a:effectLst/>
                <a:ea typeface="Calibri" pitchFamily="34" charset="0"/>
                <a:cs typeface="Times New Roman" pitchFamily="18" charset="0"/>
              </a:rPr>
              <a:t>st</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semester the ratio of students in art class to the number of students in a gym class was </a:t>
            </a:r>
            <a:r>
              <a:rPr kumimoji="0" lang="en-US" sz="2400" b="1" i="0" u="none" strike="noStrike" cap="none" normalizeH="0" baseline="0" dirty="0" smtClean="0">
                <a:ln>
                  <a:noFill/>
                </a:ln>
                <a:solidFill>
                  <a:schemeClr val="tx1"/>
                </a:solidFill>
                <a:effectLst/>
                <a:ea typeface="Calibri" pitchFamily="34" charset="0"/>
                <a:cs typeface="Times New Roman" pitchFamily="18" charset="0"/>
              </a:rPr>
              <a:t>2:7.</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During the 2</a:t>
            </a:r>
            <a:r>
              <a:rPr kumimoji="0" lang="en-US" sz="2400" b="0" i="0" u="none" strike="noStrike" cap="none" normalizeH="0" baseline="30000" dirty="0" smtClean="0">
                <a:ln>
                  <a:noFill/>
                </a:ln>
                <a:solidFill>
                  <a:schemeClr val="tx1"/>
                </a:solidFill>
                <a:effectLst/>
                <a:ea typeface="Calibri" pitchFamily="34" charset="0"/>
                <a:cs typeface="Times New Roman" pitchFamily="18" charset="0"/>
              </a:rPr>
              <a:t>nd</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semester the ratio of the number of students in art to gym class was </a:t>
            </a:r>
            <a:r>
              <a:rPr kumimoji="0" lang="en-US" sz="2400" b="1" i="0" u="none" strike="noStrike" cap="none" normalizeH="0" baseline="0" dirty="0" smtClean="0">
                <a:ln>
                  <a:noFill/>
                </a:ln>
                <a:solidFill>
                  <a:schemeClr val="tx1"/>
                </a:solidFill>
                <a:effectLst/>
                <a:ea typeface="Calibri" pitchFamily="34" charset="0"/>
                <a:cs typeface="Times New Roman" pitchFamily="18" charset="0"/>
              </a:rPr>
              <a:t>5:4.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If </a:t>
            </a:r>
            <a:r>
              <a:rPr kumimoji="0" lang="en-US" sz="2400" b="1" i="0" u="none" strike="noStrike" cap="none" normalizeH="0" baseline="0" dirty="0" smtClean="0">
                <a:ln>
                  <a:noFill/>
                </a:ln>
                <a:solidFill>
                  <a:schemeClr val="tx1"/>
                </a:solidFill>
                <a:effectLst/>
                <a:ea typeface="Calibri" pitchFamily="34" charset="0"/>
                <a:cs typeface="Times New Roman" pitchFamily="18" charset="0"/>
              </a:rPr>
              <a:t>75</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students were in art class 2</a:t>
            </a:r>
            <a:r>
              <a:rPr kumimoji="0" lang="en-US" sz="2400" b="0" i="0" u="none" strike="noStrike" cap="none" normalizeH="0" baseline="30000" dirty="0" smtClean="0">
                <a:ln>
                  <a:noFill/>
                </a:ln>
                <a:solidFill>
                  <a:schemeClr val="tx1"/>
                </a:solidFill>
                <a:effectLst/>
                <a:ea typeface="Calibri" pitchFamily="34" charset="0"/>
                <a:cs typeface="Times New Roman" pitchFamily="18" charset="0"/>
              </a:rPr>
              <a:t>nd</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semester, how many students were in </a:t>
            </a:r>
            <a:r>
              <a:rPr kumimoji="0" lang="en-US" sz="2400" b="1" i="0" u="none" strike="noStrike" cap="none" normalizeH="0" baseline="0" dirty="0" smtClean="0">
                <a:ln>
                  <a:noFill/>
                </a:ln>
                <a:solidFill>
                  <a:schemeClr val="tx1"/>
                </a:solidFill>
                <a:effectLst/>
                <a:ea typeface="Calibri" pitchFamily="34" charset="0"/>
                <a:cs typeface="Times New Roman" pitchFamily="18" charset="0"/>
              </a:rPr>
              <a:t>art and gym</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the 1</a:t>
            </a:r>
            <a:r>
              <a:rPr kumimoji="0" lang="en-US" sz="2400" b="0" i="0" u="none" strike="noStrike" cap="none" normalizeH="0" baseline="30000" dirty="0" smtClean="0">
                <a:ln>
                  <a:noFill/>
                </a:ln>
                <a:solidFill>
                  <a:schemeClr val="tx1"/>
                </a:solidFill>
                <a:effectLst/>
                <a:ea typeface="Calibri" pitchFamily="34" charset="0"/>
                <a:cs typeface="Times New Roman" pitchFamily="18" charset="0"/>
              </a:rPr>
              <a:t>st</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semester?               _____         _____ = </a:t>
            </a:r>
            <a:r>
              <a:rPr kumimoji="0" lang="en-US" sz="2400" b="0" i="0" u="none" strike="noStrike" cap="none" normalizeH="0" baseline="0" dirty="0" smtClean="0">
                <a:ln>
                  <a:noFill/>
                </a:ln>
                <a:solidFill>
                  <a:srgbClr val="FF0000"/>
                </a:solidFill>
                <a:effectLst/>
                <a:ea typeface="Calibri" pitchFamily="34" charset="0"/>
                <a:cs typeface="Times New Roman" pitchFamily="18" charset="0"/>
              </a:rPr>
              <a:t>______</a:t>
            </a:r>
            <a:endParaRPr kumimoji="0" lang="en-US" sz="2400" b="0" i="0" u="none" strike="noStrike" cap="none" normalizeH="0" baseline="0" dirty="0" smtClean="0">
              <a:ln>
                <a:noFill/>
              </a:ln>
              <a:solidFill>
                <a:schemeClr val="tx1"/>
              </a:solidFill>
              <a:effectLst/>
              <a:cs typeface="Arial" pitchFamily="34" charset="0"/>
            </a:endParaRPr>
          </a:p>
        </p:txBody>
      </p:sp>
      <p:graphicFrame>
        <p:nvGraphicFramePr>
          <p:cNvPr id="12" name="Table 11"/>
          <p:cNvGraphicFramePr>
            <a:graphicFrameLocks noGrp="1"/>
          </p:cNvGraphicFramePr>
          <p:nvPr/>
        </p:nvGraphicFramePr>
        <p:xfrm>
          <a:off x="844513" y="3252924"/>
          <a:ext cx="3834365" cy="891565"/>
        </p:xfrm>
        <a:graphic>
          <a:graphicData uri="http://schemas.openxmlformats.org/drawingml/2006/table">
            <a:tbl>
              <a:tblPr/>
              <a:tblGrid>
                <a:gridCol w="477400">
                  <a:extLst>
                    <a:ext uri="{9D8B030D-6E8A-4147-A177-3AD203B41FA5}">
                      <a16:colId xmlns:a16="http://schemas.microsoft.com/office/drawing/2014/main" val="20000"/>
                    </a:ext>
                  </a:extLst>
                </a:gridCol>
                <a:gridCol w="465799">
                  <a:extLst>
                    <a:ext uri="{9D8B030D-6E8A-4147-A177-3AD203B41FA5}">
                      <a16:colId xmlns:a16="http://schemas.microsoft.com/office/drawing/2014/main" val="20001"/>
                    </a:ext>
                  </a:extLst>
                </a:gridCol>
                <a:gridCol w="481861">
                  <a:extLst>
                    <a:ext uri="{9D8B030D-6E8A-4147-A177-3AD203B41FA5}">
                      <a16:colId xmlns:a16="http://schemas.microsoft.com/office/drawing/2014/main" val="20002"/>
                    </a:ext>
                  </a:extLst>
                </a:gridCol>
                <a:gridCol w="481861">
                  <a:extLst>
                    <a:ext uri="{9D8B030D-6E8A-4147-A177-3AD203B41FA5}">
                      <a16:colId xmlns:a16="http://schemas.microsoft.com/office/drawing/2014/main" val="20003"/>
                    </a:ext>
                  </a:extLst>
                </a:gridCol>
                <a:gridCol w="481861">
                  <a:extLst>
                    <a:ext uri="{9D8B030D-6E8A-4147-A177-3AD203B41FA5}">
                      <a16:colId xmlns:a16="http://schemas.microsoft.com/office/drawing/2014/main" val="20004"/>
                    </a:ext>
                  </a:extLst>
                </a:gridCol>
                <a:gridCol w="481861">
                  <a:extLst>
                    <a:ext uri="{9D8B030D-6E8A-4147-A177-3AD203B41FA5}">
                      <a16:colId xmlns:a16="http://schemas.microsoft.com/office/drawing/2014/main" val="20005"/>
                    </a:ext>
                  </a:extLst>
                </a:gridCol>
                <a:gridCol w="481861">
                  <a:extLst>
                    <a:ext uri="{9D8B030D-6E8A-4147-A177-3AD203B41FA5}">
                      <a16:colId xmlns:a16="http://schemas.microsoft.com/office/drawing/2014/main" val="20006"/>
                    </a:ext>
                  </a:extLst>
                </a:gridCol>
                <a:gridCol w="481861">
                  <a:extLst>
                    <a:ext uri="{9D8B030D-6E8A-4147-A177-3AD203B41FA5}">
                      <a16:colId xmlns:a16="http://schemas.microsoft.com/office/drawing/2014/main" val="20007"/>
                    </a:ext>
                  </a:extLst>
                </a:gridCol>
              </a:tblGrid>
              <a:tr h="422709">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468856">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bl>
          </a:graphicData>
        </a:graphic>
      </p:graphicFrame>
      <p:sp>
        <p:nvSpPr>
          <p:cNvPr id="890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856388" y="4772965"/>
          <a:ext cx="3881864" cy="998442"/>
        </p:xfrm>
        <a:graphic>
          <a:graphicData uri="http://schemas.openxmlformats.org/drawingml/2006/table">
            <a:tbl>
              <a:tblPr/>
              <a:tblGrid>
                <a:gridCol w="467054">
                  <a:extLst>
                    <a:ext uri="{9D8B030D-6E8A-4147-A177-3AD203B41FA5}">
                      <a16:colId xmlns:a16="http://schemas.microsoft.com/office/drawing/2014/main" val="20000"/>
                    </a:ext>
                  </a:extLst>
                </a:gridCol>
                <a:gridCol w="487830">
                  <a:extLst>
                    <a:ext uri="{9D8B030D-6E8A-4147-A177-3AD203B41FA5}">
                      <a16:colId xmlns:a16="http://schemas.microsoft.com/office/drawing/2014/main" val="20001"/>
                    </a:ext>
                  </a:extLst>
                </a:gridCol>
                <a:gridCol w="487830">
                  <a:extLst>
                    <a:ext uri="{9D8B030D-6E8A-4147-A177-3AD203B41FA5}">
                      <a16:colId xmlns:a16="http://schemas.microsoft.com/office/drawing/2014/main" val="20002"/>
                    </a:ext>
                  </a:extLst>
                </a:gridCol>
                <a:gridCol w="487830">
                  <a:extLst>
                    <a:ext uri="{9D8B030D-6E8A-4147-A177-3AD203B41FA5}">
                      <a16:colId xmlns:a16="http://schemas.microsoft.com/office/drawing/2014/main" val="20003"/>
                    </a:ext>
                  </a:extLst>
                </a:gridCol>
                <a:gridCol w="487830">
                  <a:extLst>
                    <a:ext uri="{9D8B030D-6E8A-4147-A177-3AD203B41FA5}">
                      <a16:colId xmlns:a16="http://schemas.microsoft.com/office/drawing/2014/main" val="20004"/>
                    </a:ext>
                  </a:extLst>
                </a:gridCol>
                <a:gridCol w="487830">
                  <a:extLst>
                    <a:ext uri="{9D8B030D-6E8A-4147-A177-3AD203B41FA5}">
                      <a16:colId xmlns:a16="http://schemas.microsoft.com/office/drawing/2014/main" val="20005"/>
                    </a:ext>
                  </a:extLst>
                </a:gridCol>
                <a:gridCol w="487830">
                  <a:extLst>
                    <a:ext uri="{9D8B030D-6E8A-4147-A177-3AD203B41FA5}">
                      <a16:colId xmlns:a16="http://schemas.microsoft.com/office/drawing/2014/main" val="20006"/>
                    </a:ext>
                  </a:extLst>
                </a:gridCol>
                <a:gridCol w="487830">
                  <a:extLst>
                    <a:ext uri="{9D8B030D-6E8A-4147-A177-3AD203B41FA5}">
                      <a16:colId xmlns:a16="http://schemas.microsoft.com/office/drawing/2014/main" val="20007"/>
                    </a:ext>
                  </a:extLst>
                </a:gridCol>
              </a:tblGrid>
              <a:tr h="473381">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525061">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15" name="TextBox 14"/>
          <p:cNvSpPr txBox="1"/>
          <p:nvPr/>
        </p:nvSpPr>
        <p:spPr>
          <a:xfrm>
            <a:off x="3239994" y="4771903"/>
            <a:ext cx="760015" cy="461665"/>
          </a:xfrm>
          <a:prstGeom prst="rect">
            <a:avLst/>
          </a:prstGeom>
          <a:noFill/>
        </p:spPr>
        <p:txBody>
          <a:bodyPr wrap="square" rtlCol="0">
            <a:spAutoFit/>
          </a:bodyPr>
          <a:lstStyle/>
          <a:p>
            <a:r>
              <a:rPr lang="en-US" sz="2400" b="1" dirty="0" smtClean="0"/>
              <a:t>=</a:t>
            </a:r>
            <a:r>
              <a:rPr lang="en-US" sz="2400" b="1" dirty="0" smtClean="0">
                <a:solidFill>
                  <a:srgbClr val="FF0000"/>
                </a:solidFill>
              </a:rPr>
              <a:t>75</a:t>
            </a:r>
            <a:endParaRPr lang="en-US" sz="2400" b="1" dirty="0">
              <a:solidFill>
                <a:srgbClr val="FF0000"/>
              </a:solidFill>
            </a:endParaRPr>
          </a:p>
        </p:txBody>
      </p:sp>
      <p:graphicFrame>
        <p:nvGraphicFramePr>
          <p:cNvPr id="17" name="Table 16"/>
          <p:cNvGraphicFramePr>
            <a:graphicFrameLocks noGrp="1"/>
          </p:cNvGraphicFramePr>
          <p:nvPr/>
        </p:nvGraphicFramePr>
        <p:xfrm>
          <a:off x="854398" y="4782861"/>
          <a:ext cx="3881864" cy="998442"/>
        </p:xfrm>
        <a:graphic>
          <a:graphicData uri="http://schemas.openxmlformats.org/drawingml/2006/table">
            <a:tbl>
              <a:tblPr/>
              <a:tblGrid>
                <a:gridCol w="467054">
                  <a:extLst>
                    <a:ext uri="{9D8B030D-6E8A-4147-A177-3AD203B41FA5}">
                      <a16:colId xmlns:a16="http://schemas.microsoft.com/office/drawing/2014/main" val="20000"/>
                    </a:ext>
                  </a:extLst>
                </a:gridCol>
                <a:gridCol w="487830">
                  <a:extLst>
                    <a:ext uri="{9D8B030D-6E8A-4147-A177-3AD203B41FA5}">
                      <a16:colId xmlns:a16="http://schemas.microsoft.com/office/drawing/2014/main" val="20001"/>
                    </a:ext>
                  </a:extLst>
                </a:gridCol>
                <a:gridCol w="487830">
                  <a:extLst>
                    <a:ext uri="{9D8B030D-6E8A-4147-A177-3AD203B41FA5}">
                      <a16:colId xmlns:a16="http://schemas.microsoft.com/office/drawing/2014/main" val="20002"/>
                    </a:ext>
                  </a:extLst>
                </a:gridCol>
                <a:gridCol w="487830">
                  <a:extLst>
                    <a:ext uri="{9D8B030D-6E8A-4147-A177-3AD203B41FA5}">
                      <a16:colId xmlns:a16="http://schemas.microsoft.com/office/drawing/2014/main" val="20003"/>
                    </a:ext>
                  </a:extLst>
                </a:gridCol>
                <a:gridCol w="487830">
                  <a:extLst>
                    <a:ext uri="{9D8B030D-6E8A-4147-A177-3AD203B41FA5}">
                      <a16:colId xmlns:a16="http://schemas.microsoft.com/office/drawing/2014/main" val="20004"/>
                    </a:ext>
                  </a:extLst>
                </a:gridCol>
                <a:gridCol w="487830">
                  <a:extLst>
                    <a:ext uri="{9D8B030D-6E8A-4147-A177-3AD203B41FA5}">
                      <a16:colId xmlns:a16="http://schemas.microsoft.com/office/drawing/2014/main" val="20005"/>
                    </a:ext>
                  </a:extLst>
                </a:gridCol>
                <a:gridCol w="487830">
                  <a:extLst>
                    <a:ext uri="{9D8B030D-6E8A-4147-A177-3AD203B41FA5}">
                      <a16:colId xmlns:a16="http://schemas.microsoft.com/office/drawing/2014/main" val="20006"/>
                    </a:ext>
                  </a:extLst>
                </a:gridCol>
                <a:gridCol w="487830">
                  <a:extLst>
                    <a:ext uri="{9D8B030D-6E8A-4147-A177-3AD203B41FA5}">
                      <a16:colId xmlns:a16="http://schemas.microsoft.com/office/drawing/2014/main" val="20007"/>
                    </a:ext>
                  </a:extLst>
                </a:gridCol>
              </a:tblGrid>
              <a:tr h="473381">
                <a:tc>
                  <a:txBody>
                    <a:bodyPr/>
                    <a:lstStyle/>
                    <a:p>
                      <a:pPr marL="0" marR="0" algn="ctr">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525061">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nvGraphicFramePr>
        <p:xfrm>
          <a:off x="842533" y="3250944"/>
          <a:ext cx="3834365" cy="891565"/>
        </p:xfrm>
        <a:graphic>
          <a:graphicData uri="http://schemas.openxmlformats.org/drawingml/2006/table">
            <a:tbl>
              <a:tblPr/>
              <a:tblGrid>
                <a:gridCol w="477400">
                  <a:extLst>
                    <a:ext uri="{9D8B030D-6E8A-4147-A177-3AD203B41FA5}">
                      <a16:colId xmlns:a16="http://schemas.microsoft.com/office/drawing/2014/main" val="20000"/>
                    </a:ext>
                  </a:extLst>
                </a:gridCol>
                <a:gridCol w="465799">
                  <a:extLst>
                    <a:ext uri="{9D8B030D-6E8A-4147-A177-3AD203B41FA5}">
                      <a16:colId xmlns:a16="http://schemas.microsoft.com/office/drawing/2014/main" val="20001"/>
                    </a:ext>
                  </a:extLst>
                </a:gridCol>
                <a:gridCol w="481861">
                  <a:extLst>
                    <a:ext uri="{9D8B030D-6E8A-4147-A177-3AD203B41FA5}">
                      <a16:colId xmlns:a16="http://schemas.microsoft.com/office/drawing/2014/main" val="20002"/>
                    </a:ext>
                  </a:extLst>
                </a:gridCol>
                <a:gridCol w="481861">
                  <a:extLst>
                    <a:ext uri="{9D8B030D-6E8A-4147-A177-3AD203B41FA5}">
                      <a16:colId xmlns:a16="http://schemas.microsoft.com/office/drawing/2014/main" val="20003"/>
                    </a:ext>
                  </a:extLst>
                </a:gridCol>
                <a:gridCol w="481861">
                  <a:extLst>
                    <a:ext uri="{9D8B030D-6E8A-4147-A177-3AD203B41FA5}">
                      <a16:colId xmlns:a16="http://schemas.microsoft.com/office/drawing/2014/main" val="20004"/>
                    </a:ext>
                  </a:extLst>
                </a:gridCol>
                <a:gridCol w="481861">
                  <a:extLst>
                    <a:ext uri="{9D8B030D-6E8A-4147-A177-3AD203B41FA5}">
                      <a16:colId xmlns:a16="http://schemas.microsoft.com/office/drawing/2014/main" val="20005"/>
                    </a:ext>
                  </a:extLst>
                </a:gridCol>
                <a:gridCol w="481861">
                  <a:extLst>
                    <a:ext uri="{9D8B030D-6E8A-4147-A177-3AD203B41FA5}">
                      <a16:colId xmlns:a16="http://schemas.microsoft.com/office/drawing/2014/main" val="20006"/>
                    </a:ext>
                  </a:extLst>
                </a:gridCol>
                <a:gridCol w="481861">
                  <a:extLst>
                    <a:ext uri="{9D8B030D-6E8A-4147-A177-3AD203B41FA5}">
                      <a16:colId xmlns:a16="http://schemas.microsoft.com/office/drawing/2014/main" val="20007"/>
                    </a:ext>
                  </a:extLst>
                </a:gridCol>
              </a:tblGrid>
              <a:tr h="422709">
                <a:tc>
                  <a:txBody>
                    <a:bodyPr/>
                    <a:lstStyle/>
                    <a:p>
                      <a:pPr marL="0" marR="0" algn="l">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solidFill>
                      <a:schemeClr val="bg1"/>
                    </a:solidFill>
                  </a:tcPr>
                </a:tc>
                <a:extLst>
                  <a:ext uri="{0D108BD9-81ED-4DB2-BD59-A6C34878D82A}">
                    <a16:rowId xmlns:a16="http://schemas.microsoft.com/office/drawing/2014/main" val="10000"/>
                  </a:ext>
                </a:extLst>
              </a:tr>
              <a:tr h="468856">
                <a:tc>
                  <a:txBody>
                    <a:bodyPr/>
                    <a:lstStyle/>
                    <a:p>
                      <a:pPr marL="0" marR="0" algn="l">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2400" dirty="0" smtClean="0">
                          <a:solidFill>
                            <a:schemeClr val="bg1"/>
                          </a:solidFill>
                          <a:effectLst>
                            <a:outerShdw blurRad="38100" dist="38100" dir="2700000" algn="tl">
                              <a:srgbClr val="000000">
                                <a:alpha val="43137"/>
                              </a:srgbClr>
                            </a:outerShdw>
                          </a:effectLst>
                          <a:latin typeface="Calibri"/>
                          <a:ea typeface="Calibri"/>
                          <a:cs typeface="Times New Roman"/>
                        </a:rPr>
                        <a:t>15</a:t>
                      </a:r>
                      <a:endParaRPr lang="en-US" sz="24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chemeClr val="bg1"/>
                    </a:solidFill>
                  </a:tcPr>
                </a:tc>
                <a:extLst>
                  <a:ext uri="{0D108BD9-81ED-4DB2-BD59-A6C34878D82A}">
                    <a16:rowId xmlns:a16="http://schemas.microsoft.com/office/drawing/2014/main" val="10001"/>
                  </a:ext>
                </a:extLst>
              </a:tr>
            </a:tbl>
          </a:graphicData>
        </a:graphic>
      </p:graphicFrame>
      <p:sp>
        <p:nvSpPr>
          <p:cNvPr id="19" name="TextBox 18"/>
          <p:cNvSpPr txBox="1"/>
          <p:nvPr/>
        </p:nvSpPr>
        <p:spPr>
          <a:xfrm>
            <a:off x="4663054" y="3463639"/>
            <a:ext cx="1132105" cy="461665"/>
          </a:xfrm>
          <a:prstGeom prst="rect">
            <a:avLst/>
          </a:prstGeom>
          <a:noFill/>
        </p:spPr>
        <p:txBody>
          <a:bodyPr wrap="square" rtlCol="0">
            <a:spAutoFit/>
          </a:bodyPr>
          <a:lstStyle/>
          <a:p>
            <a:r>
              <a:rPr lang="en-US" sz="2400" b="1" dirty="0" smtClean="0"/>
              <a:t>=</a:t>
            </a:r>
            <a:r>
              <a:rPr lang="en-US" sz="2400" b="1" dirty="0" smtClean="0">
                <a:solidFill>
                  <a:srgbClr val="FF0000"/>
                </a:solidFill>
              </a:rPr>
              <a:t>135</a:t>
            </a:r>
            <a:endParaRPr lang="en-US" sz="2400" b="1" dirty="0">
              <a:solidFill>
                <a:srgbClr val="FF0000"/>
              </a:solidFill>
            </a:endParaRPr>
          </a:p>
        </p:txBody>
      </p:sp>
      <p:sp>
        <p:nvSpPr>
          <p:cNvPr id="20" name="Right Brace 19"/>
          <p:cNvSpPr/>
          <p:nvPr/>
        </p:nvSpPr>
        <p:spPr>
          <a:xfrm>
            <a:off x="4132613" y="3146961"/>
            <a:ext cx="332509" cy="112815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828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1000" fill="hold"/>
                                        <p:tgtEl>
                                          <p:spTgt spid="15"/>
                                        </p:tgtEl>
                                        <p:attrNameLst>
                                          <p:attrName>ppt_x</p:attrName>
                                        </p:attrNameLst>
                                      </p:cBhvr>
                                      <p:tavLst>
                                        <p:tav tm="0">
                                          <p:val>
                                            <p:strVal val="#ppt_x-.2"/>
                                          </p:val>
                                        </p:tav>
                                        <p:tav tm="100000">
                                          <p:val>
                                            <p:strVal val="#ppt_x"/>
                                          </p:val>
                                        </p:tav>
                                      </p:tavLst>
                                    </p:anim>
                                    <p:anim calcmode="lin" valueType="num">
                                      <p:cBhvr>
                                        <p:cTn id="16"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dissolve">
                                      <p:cBhvr>
                                        <p:cTn id="32" dur="500"/>
                                        <p:tgtEl>
                                          <p:spTgt spid="20"/>
                                        </p:tgtEl>
                                      </p:cBhvr>
                                    </p:animEffect>
                                  </p:childTnLst>
                                </p:cTn>
                              </p:par>
                              <p:par>
                                <p:cTn id="33" presetID="29"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1000" fill="hold"/>
                                        <p:tgtEl>
                                          <p:spTgt spid="19"/>
                                        </p:tgtEl>
                                        <p:attrNameLst>
                                          <p:attrName>ppt_x</p:attrName>
                                        </p:attrNameLst>
                                      </p:cBhvr>
                                      <p:tavLst>
                                        <p:tav tm="0">
                                          <p:val>
                                            <p:strVal val="#ppt_x-.2"/>
                                          </p:val>
                                        </p:tav>
                                        <p:tav tm="100000">
                                          <p:val>
                                            <p:strVal val="#ppt_x"/>
                                          </p:val>
                                        </p:tav>
                                      </p:tavLst>
                                    </p:anim>
                                    <p:anim calcmode="lin" valueType="num">
                                      <p:cBhvr>
                                        <p:cTn id="36"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orldartsme.com/images/savings-account-clipar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5834" y="5292088"/>
            <a:ext cx="1265288" cy="13853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stretch>
            <a:fillRect/>
          </a:stretch>
        </p:blipFill>
        <p:spPr>
          <a:xfrm>
            <a:off x="214460" y="133637"/>
            <a:ext cx="8727067" cy="482634"/>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08759" y="572801"/>
            <a:ext cx="8811491" cy="2677656"/>
          </a:xfrm>
          <a:prstGeom prst="rect">
            <a:avLst/>
          </a:prstGeom>
        </p:spPr>
        <p:txBody>
          <a:bodyPr wrap="square">
            <a:spAutoFit/>
          </a:bodyPr>
          <a:lstStyle/>
          <a:p>
            <a:r>
              <a:rPr lang="en-US" sz="2400" dirty="0" smtClean="0"/>
              <a:t>The amount of money that Jan had in her savings account to her checking account is </a:t>
            </a:r>
            <a:r>
              <a:rPr lang="en-US" sz="2400" b="1" dirty="0" smtClean="0"/>
              <a:t>1:6</a:t>
            </a:r>
            <a:r>
              <a:rPr lang="en-US" sz="2400" dirty="0" smtClean="0"/>
              <a:t>.  She moved some of her money from the checking account to the savings account. Now the ratio money in her savings account to the amount of money in her checking account is </a:t>
            </a:r>
            <a:r>
              <a:rPr lang="en-US" sz="2400" b="1" dirty="0" smtClean="0"/>
              <a:t>4:3</a:t>
            </a:r>
            <a:r>
              <a:rPr lang="en-US" sz="2400" dirty="0" smtClean="0"/>
              <a:t>. If Jane had </a:t>
            </a:r>
            <a:r>
              <a:rPr lang="en-US" sz="2400" b="1" dirty="0" smtClean="0"/>
              <a:t>$936 </a:t>
            </a:r>
            <a:r>
              <a:rPr lang="en-US" sz="2400" dirty="0" smtClean="0"/>
              <a:t>dollars in her checking account </a:t>
            </a:r>
            <a:r>
              <a:rPr lang="en-US" sz="2400" i="1" u="sng" dirty="0" smtClean="0"/>
              <a:t>before</a:t>
            </a:r>
            <a:r>
              <a:rPr lang="en-US" sz="2400" dirty="0" smtClean="0"/>
              <a:t> moving the money. </a:t>
            </a:r>
            <a:r>
              <a:rPr lang="en-US" sz="2400" dirty="0" smtClean="0">
                <a:solidFill>
                  <a:srgbClr val="0070C0"/>
                </a:solidFill>
              </a:rPr>
              <a:t>How much does she have in each account after moving the money? </a:t>
            </a:r>
            <a:r>
              <a:rPr lang="en-US" i="1" dirty="0" smtClean="0"/>
              <a:t>Checking : </a:t>
            </a:r>
            <a:r>
              <a:rPr lang="en-US" sz="2400" dirty="0" smtClean="0"/>
              <a:t>________ </a:t>
            </a:r>
            <a:r>
              <a:rPr lang="en-US" i="1" dirty="0" smtClean="0"/>
              <a:t>Savings: </a:t>
            </a:r>
            <a:r>
              <a:rPr lang="en-US" sz="2400" dirty="0" smtClean="0"/>
              <a:t>____________</a:t>
            </a:r>
            <a:endParaRPr lang="en-US" sz="2400" dirty="0"/>
          </a:p>
        </p:txBody>
      </p:sp>
      <p:graphicFrame>
        <p:nvGraphicFramePr>
          <p:cNvPr id="9" name="Table 8"/>
          <p:cNvGraphicFramePr>
            <a:graphicFrameLocks noGrp="1"/>
          </p:cNvGraphicFramePr>
          <p:nvPr/>
        </p:nvGraphicFramePr>
        <p:xfrm>
          <a:off x="785137" y="3716977"/>
          <a:ext cx="3774986" cy="938151"/>
        </p:xfrm>
        <a:graphic>
          <a:graphicData uri="http://schemas.openxmlformats.org/drawingml/2006/table">
            <a:tbl>
              <a:tblPr/>
              <a:tblGrid>
                <a:gridCol w="454193">
                  <a:extLst>
                    <a:ext uri="{9D8B030D-6E8A-4147-A177-3AD203B41FA5}">
                      <a16:colId xmlns:a16="http://schemas.microsoft.com/office/drawing/2014/main" val="20000"/>
                    </a:ext>
                  </a:extLst>
                </a:gridCol>
                <a:gridCol w="474399">
                  <a:extLst>
                    <a:ext uri="{9D8B030D-6E8A-4147-A177-3AD203B41FA5}">
                      <a16:colId xmlns:a16="http://schemas.microsoft.com/office/drawing/2014/main" val="20001"/>
                    </a:ext>
                  </a:extLst>
                </a:gridCol>
                <a:gridCol w="474399">
                  <a:extLst>
                    <a:ext uri="{9D8B030D-6E8A-4147-A177-3AD203B41FA5}">
                      <a16:colId xmlns:a16="http://schemas.microsoft.com/office/drawing/2014/main" val="20002"/>
                    </a:ext>
                  </a:extLst>
                </a:gridCol>
                <a:gridCol w="474399">
                  <a:extLst>
                    <a:ext uri="{9D8B030D-6E8A-4147-A177-3AD203B41FA5}">
                      <a16:colId xmlns:a16="http://schemas.microsoft.com/office/drawing/2014/main" val="20003"/>
                    </a:ext>
                  </a:extLst>
                </a:gridCol>
                <a:gridCol w="474399">
                  <a:extLst>
                    <a:ext uri="{9D8B030D-6E8A-4147-A177-3AD203B41FA5}">
                      <a16:colId xmlns:a16="http://schemas.microsoft.com/office/drawing/2014/main" val="20004"/>
                    </a:ext>
                  </a:extLst>
                </a:gridCol>
                <a:gridCol w="474399">
                  <a:extLst>
                    <a:ext uri="{9D8B030D-6E8A-4147-A177-3AD203B41FA5}">
                      <a16:colId xmlns:a16="http://schemas.microsoft.com/office/drawing/2014/main" val="20005"/>
                    </a:ext>
                  </a:extLst>
                </a:gridCol>
                <a:gridCol w="474399">
                  <a:extLst>
                    <a:ext uri="{9D8B030D-6E8A-4147-A177-3AD203B41FA5}">
                      <a16:colId xmlns:a16="http://schemas.microsoft.com/office/drawing/2014/main" val="20006"/>
                    </a:ext>
                  </a:extLst>
                </a:gridCol>
                <a:gridCol w="474399">
                  <a:extLst>
                    <a:ext uri="{9D8B030D-6E8A-4147-A177-3AD203B41FA5}">
                      <a16:colId xmlns:a16="http://schemas.microsoft.com/office/drawing/2014/main" val="20007"/>
                    </a:ext>
                  </a:extLst>
                </a:gridCol>
              </a:tblGrid>
              <a:tr h="444796">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493355">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nvGraphicFramePr>
        <p:xfrm>
          <a:off x="5735779" y="3668559"/>
          <a:ext cx="3811979" cy="974693"/>
        </p:xfrm>
        <a:graphic>
          <a:graphicData uri="http://schemas.openxmlformats.org/drawingml/2006/table">
            <a:tbl>
              <a:tblPr/>
              <a:tblGrid>
                <a:gridCol w="458643">
                  <a:extLst>
                    <a:ext uri="{9D8B030D-6E8A-4147-A177-3AD203B41FA5}">
                      <a16:colId xmlns:a16="http://schemas.microsoft.com/office/drawing/2014/main" val="20000"/>
                    </a:ext>
                  </a:extLst>
                </a:gridCol>
                <a:gridCol w="479048">
                  <a:extLst>
                    <a:ext uri="{9D8B030D-6E8A-4147-A177-3AD203B41FA5}">
                      <a16:colId xmlns:a16="http://schemas.microsoft.com/office/drawing/2014/main" val="20001"/>
                    </a:ext>
                  </a:extLst>
                </a:gridCol>
                <a:gridCol w="479048">
                  <a:extLst>
                    <a:ext uri="{9D8B030D-6E8A-4147-A177-3AD203B41FA5}">
                      <a16:colId xmlns:a16="http://schemas.microsoft.com/office/drawing/2014/main" val="20002"/>
                    </a:ext>
                  </a:extLst>
                </a:gridCol>
                <a:gridCol w="479048">
                  <a:extLst>
                    <a:ext uri="{9D8B030D-6E8A-4147-A177-3AD203B41FA5}">
                      <a16:colId xmlns:a16="http://schemas.microsoft.com/office/drawing/2014/main" val="20003"/>
                    </a:ext>
                  </a:extLst>
                </a:gridCol>
                <a:gridCol w="479048">
                  <a:extLst>
                    <a:ext uri="{9D8B030D-6E8A-4147-A177-3AD203B41FA5}">
                      <a16:colId xmlns:a16="http://schemas.microsoft.com/office/drawing/2014/main" val="20004"/>
                    </a:ext>
                  </a:extLst>
                </a:gridCol>
                <a:gridCol w="479048">
                  <a:extLst>
                    <a:ext uri="{9D8B030D-6E8A-4147-A177-3AD203B41FA5}">
                      <a16:colId xmlns:a16="http://schemas.microsoft.com/office/drawing/2014/main" val="20005"/>
                    </a:ext>
                  </a:extLst>
                </a:gridCol>
                <a:gridCol w="479048">
                  <a:extLst>
                    <a:ext uri="{9D8B030D-6E8A-4147-A177-3AD203B41FA5}">
                      <a16:colId xmlns:a16="http://schemas.microsoft.com/office/drawing/2014/main" val="20006"/>
                    </a:ext>
                  </a:extLst>
                </a:gridCol>
                <a:gridCol w="479048">
                  <a:extLst>
                    <a:ext uri="{9D8B030D-6E8A-4147-A177-3AD203B41FA5}">
                      <a16:colId xmlns:a16="http://schemas.microsoft.com/office/drawing/2014/main" val="20007"/>
                    </a:ext>
                  </a:extLst>
                </a:gridCol>
              </a:tblGrid>
              <a:tr h="462122">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512571">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3548751" y="4178136"/>
            <a:ext cx="1023249" cy="461665"/>
          </a:xfrm>
          <a:prstGeom prst="rect">
            <a:avLst/>
          </a:prstGeom>
          <a:noFill/>
        </p:spPr>
        <p:txBody>
          <a:bodyPr wrap="square" rtlCol="0">
            <a:spAutoFit/>
          </a:bodyPr>
          <a:lstStyle/>
          <a:p>
            <a:r>
              <a:rPr lang="en-US" sz="2400" b="1" dirty="0" smtClean="0"/>
              <a:t>=</a:t>
            </a:r>
            <a:r>
              <a:rPr lang="en-US" sz="2400" b="1" dirty="0" smtClean="0">
                <a:solidFill>
                  <a:srgbClr val="FF0000"/>
                </a:solidFill>
              </a:rPr>
              <a:t>$936</a:t>
            </a:r>
            <a:endParaRPr lang="en-US" sz="2400" b="1" dirty="0">
              <a:solidFill>
                <a:srgbClr val="FF0000"/>
              </a:solidFill>
            </a:endParaRPr>
          </a:p>
        </p:txBody>
      </p:sp>
      <p:graphicFrame>
        <p:nvGraphicFramePr>
          <p:cNvPr id="12" name="Table 11"/>
          <p:cNvGraphicFramePr>
            <a:graphicFrameLocks noGrp="1"/>
          </p:cNvGraphicFramePr>
          <p:nvPr/>
        </p:nvGraphicFramePr>
        <p:xfrm>
          <a:off x="783153" y="3714995"/>
          <a:ext cx="3774986" cy="938151"/>
        </p:xfrm>
        <a:graphic>
          <a:graphicData uri="http://schemas.openxmlformats.org/drawingml/2006/table">
            <a:tbl>
              <a:tblPr/>
              <a:tblGrid>
                <a:gridCol w="454193">
                  <a:extLst>
                    <a:ext uri="{9D8B030D-6E8A-4147-A177-3AD203B41FA5}">
                      <a16:colId xmlns:a16="http://schemas.microsoft.com/office/drawing/2014/main" val="20000"/>
                    </a:ext>
                  </a:extLst>
                </a:gridCol>
                <a:gridCol w="474399">
                  <a:extLst>
                    <a:ext uri="{9D8B030D-6E8A-4147-A177-3AD203B41FA5}">
                      <a16:colId xmlns:a16="http://schemas.microsoft.com/office/drawing/2014/main" val="20001"/>
                    </a:ext>
                  </a:extLst>
                </a:gridCol>
                <a:gridCol w="474399">
                  <a:extLst>
                    <a:ext uri="{9D8B030D-6E8A-4147-A177-3AD203B41FA5}">
                      <a16:colId xmlns:a16="http://schemas.microsoft.com/office/drawing/2014/main" val="20002"/>
                    </a:ext>
                  </a:extLst>
                </a:gridCol>
                <a:gridCol w="474399">
                  <a:extLst>
                    <a:ext uri="{9D8B030D-6E8A-4147-A177-3AD203B41FA5}">
                      <a16:colId xmlns:a16="http://schemas.microsoft.com/office/drawing/2014/main" val="20003"/>
                    </a:ext>
                  </a:extLst>
                </a:gridCol>
                <a:gridCol w="474399">
                  <a:extLst>
                    <a:ext uri="{9D8B030D-6E8A-4147-A177-3AD203B41FA5}">
                      <a16:colId xmlns:a16="http://schemas.microsoft.com/office/drawing/2014/main" val="20004"/>
                    </a:ext>
                  </a:extLst>
                </a:gridCol>
                <a:gridCol w="474399">
                  <a:extLst>
                    <a:ext uri="{9D8B030D-6E8A-4147-A177-3AD203B41FA5}">
                      <a16:colId xmlns:a16="http://schemas.microsoft.com/office/drawing/2014/main" val="20005"/>
                    </a:ext>
                  </a:extLst>
                </a:gridCol>
                <a:gridCol w="474399">
                  <a:extLst>
                    <a:ext uri="{9D8B030D-6E8A-4147-A177-3AD203B41FA5}">
                      <a16:colId xmlns:a16="http://schemas.microsoft.com/office/drawing/2014/main" val="20006"/>
                    </a:ext>
                  </a:extLst>
                </a:gridCol>
                <a:gridCol w="474399">
                  <a:extLst>
                    <a:ext uri="{9D8B030D-6E8A-4147-A177-3AD203B41FA5}">
                      <a16:colId xmlns:a16="http://schemas.microsoft.com/office/drawing/2014/main" val="20007"/>
                    </a:ext>
                  </a:extLst>
                </a:gridCol>
              </a:tblGrid>
              <a:tr h="444796">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493355">
                <a:tc>
                  <a:txBody>
                    <a:bodyPr/>
                    <a:lstStyle/>
                    <a:p>
                      <a:pPr marL="0" marR="0" algn="ctr">
                        <a:lnSpc>
                          <a:spcPct val="115000"/>
                        </a:lnSpc>
                        <a:spcBef>
                          <a:spcPts val="0"/>
                        </a:spcBef>
                        <a:spcAft>
                          <a:spcPts val="0"/>
                        </a:spcAft>
                      </a:pPr>
                      <a:r>
                        <a:rPr lang="en-US" sz="1600" b="1"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ctr">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nvGraphicFramePr>
        <p:xfrm>
          <a:off x="5733795" y="3666582"/>
          <a:ext cx="3811979" cy="974693"/>
        </p:xfrm>
        <a:graphic>
          <a:graphicData uri="http://schemas.openxmlformats.org/drawingml/2006/table">
            <a:tbl>
              <a:tblPr/>
              <a:tblGrid>
                <a:gridCol w="458643">
                  <a:extLst>
                    <a:ext uri="{9D8B030D-6E8A-4147-A177-3AD203B41FA5}">
                      <a16:colId xmlns:a16="http://schemas.microsoft.com/office/drawing/2014/main" val="20000"/>
                    </a:ext>
                  </a:extLst>
                </a:gridCol>
                <a:gridCol w="479048">
                  <a:extLst>
                    <a:ext uri="{9D8B030D-6E8A-4147-A177-3AD203B41FA5}">
                      <a16:colId xmlns:a16="http://schemas.microsoft.com/office/drawing/2014/main" val="20001"/>
                    </a:ext>
                  </a:extLst>
                </a:gridCol>
                <a:gridCol w="479048">
                  <a:extLst>
                    <a:ext uri="{9D8B030D-6E8A-4147-A177-3AD203B41FA5}">
                      <a16:colId xmlns:a16="http://schemas.microsoft.com/office/drawing/2014/main" val="20002"/>
                    </a:ext>
                  </a:extLst>
                </a:gridCol>
                <a:gridCol w="479048">
                  <a:extLst>
                    <a:ext uri="{9D8B030D-6E8A-4147-A177-3AD203B41FA5}">
                      <a16:colId xmlns:a16="http://schemas.microsoft.com/office/drawing/2014/main" val="20003"/>
                    </a:ext>
                  </a:extLst>
                </a:gridCol>
                <a:gridCol w="479048">
                  <a:extLst>
                    <a:ext uri="{9D8B030D-6E8A-4147-A177-3AD203B41FA5}">
                      <a16:colId xmlns:a16="http://schemas.microsoft.com/office/drawing/2014/main" val="20004"/>
                    </a:ext>
                  </a:extLst>
                </a:gridCol>
                <a:gridCol w="479048">
                  <a:extLst>
                    <a:ext uri="{9D8B030D-6E8A-4147-A177-3AD203B41FA5}">
                      <a16:colId xmlns:a16="http://schemas.microsoft.com/office/drawing/2014/main" val="20005"/>
                    </a:ext>
                  </a:extLst>
                </a:gridCol>
                <a:gridCol w="479048">
                  <a:extLst>
                    <a:ext uri="{9D8B030D-6E8A-4147-A177-3AD203B41FA5}">
                      <a16:colId xmlns:a16="http://schemas.microsoft.com/office/drawing/2014/main" val="20006"/>
                    </a:ext>
                  </a:extLst>
                </a:gridCol>
                <a:gridCol w="479048">
                  <a:extLst>
                    <a:ext uri="{9D8B030D-6E8A-4147-A177-3AD203B41FA5}">
                      <a16:colId xmlns:a16="http://schemas.microsoft.com/office/drawing/2014/main" val="20007"/>
                    </a:ext>
                  </a:extLst>
                </a:gridCol>
              </a:tblGrid>
              <a:tr h="462122">
                <a:tc>
                  <a:txBody>
                    <a:bodyPr/>
                    <a:lstStyle/>
                    <a:p>
                      <a:pPr marL="0" marR="0" algn="l">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512571">
                <a:tc>
                  <a:txBody>
                    <a:bodyPr/>
                    <a:lstStyle/>
                    <a:p>
                      <a:pPr marL="0" marR="0" algn="l">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1600" b="1" dirty="0" smtClean="0">
                          <a:solidFill>
                            <a:schemeClr val="bg1"/>
                          </a:solidFill>
                          <a:effectLst>
                            <a:outerShdw blurRad="38100" dist="38100" dir="2700000" algn="tl">
                              <a:srgbClr val="000000">
                                <a:alpha val="43137"/>
                              </a:srgbClr>
                            </a:outerShdw>
                          </a:effectLst>
                          <a:latin typeface="Calibri"/>
                          <a:ea typeface="Calibri"/>
                          <a:cs typeface="Times New Roman"/>
                        </a:rPr>
                        <a:t>156</a:t>
                      </a:r>
                      <a:endParaRPr lang="en-US" sz="1600" b="1"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a:latin typeface="Calibri"/>
                        <a:ea typeface="Calibri"/>
                        <a:cs typeface="Times New Roman"/>
                      </a:endParaRPr>
                    </a:p>
                  </a:txBody>
                  <a:tcPr marL="68580" marR="68580" marT="0" marB="0">
                    <a:lnL>
                      <a:noFill/>
                    </a:lnL>
                    <a:lnR>
                      <a:noFill/>
                    </a:lnR>
                    <a:lnT>
                      <a:noFill/>
                    </a:lnT>
                    <a:lnB>
                      <a:noFill/>
                    </a:lnB>
                  </a:tcPr>
                </a:tc>
                <a:tc>
                  <a:txBody>
                    <a:bodyPr/>
                    <a:lstStyle/>
                    <a:p>
                      <a:pPr marL="0" marR="0" algn="l">
                        <a:lnSpc>
                          <a:spcPct val="115000"/>
                        </a:lnSpc>
                        <a:spcBef>
                          <a:spcPts val="0"/>
                        </a:spcBef>
                        <a:spcAft>
                          <a:spcPts val="0"/>
                        </a:spcAft>
                      </a:pPr>
                      <a:endParaRPr lang="en-US" sz="1400" dirty="0">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14" name="TextBox 13"/>
          <p:cNvSpPr txBox="1"/>
          <p:nvPr/>
        </p:nvSpPr>
        <p:spPr>
          <a:xfrm>
            <a:off x="7584383" y="3629892"/>
            <a:ext cx="1023249" cy="461665"/>
          </a:xfrm>
          <a:prstGeom prst="rect">
            <a:avLst/>
          </a:prstGeom>
          <a:noFill/>
        </p:spPr>
        <p:txBody>
          <a:bodyPr wrap="square" rtlCol="0">
            <a:spAutoFit/>
          </a:bodyPr>
          <a:lstStyle/>
          <a:p>
            <a:r>
              <a:rPr lang="en-US" sz="2400" b="1" dirty="0" smtClean="0"/>
              <a:t>=</a:t>
            </a:r>
            <a:r>
              <a:rPr lang="en-US" sz="2400" b="1" dirty="0" smtClean="0">
                <a:solidFill>
                  <a:srgbClr val="FF0000"/>
                </a:solidFill>
              </a:rPr>
              <a:t>$624</a:t>
            </a:r>
            <a:endParaRPr lang="en-US" sz="2400" b="1" dirty="0">
              <a:solidFill>
                <a:srgbClr val="FF0000"/>
              </a:solidFill>
            </a:endParaRPr>
          </a:p>
        </p:txBody>
      </p:sp>
      <p:sp>
        <p:nvSpPr>
          <p:cNvPr id="15" name="TextBox 14"/>
          <p:cNvSpPr txBox="1"/>
          <p:nvPr/>
        </p:nvSpPr>
        <p:spPr>
          <a:xfrm>
            <a:off x="7095515" y="4162303"/>
            <a:ext cx="1023249" cy="461665"/>
          </a:xfrm>
          <a:prstGeom prst="rect">
            <a:avLst/>
          </a:prstGeom>
          <a:noFill/>
        </p:spPr>
        <p:txBody>
          <a:bodyPr wrap="square" rtlCol="0">
            <a:spAutoFit/>
          </a:bodyPr>
          <a:lstStyle/>
          <a:p>
            <a:r>
              <a:rPr lang="en-US" sz="2400" b="1" dirty="0" smtClean="0"/>
              <a:t>=</a:t>
            </a:r>
            <a:r>
              <a:rPr lang="en-US" sz="2400" b="1" dirty="0" smtClean="0">
                <a:solidFill>
                  <a:srgbClr val="FF0000"/>
                </a:solidFill>
              </a:rPr>
              <a:t>$468</a:t>
            </a:r>
            <a:endParaRPr lang="en-US" sz="2400" b="1" dirty="0">
              <a:solidFill>
                <a:srgbClr val="FF0000"/>
              </a:solidFill>
            </a:endParaRPr>
          </a:p>
        </p:txBody>
      </p:sp>
    </p:spTree>
    <p:extLst>
      <p:ext uri="{BB962C8B-B14F-4D97-AF65-F5344CB8AC3E}">
        <p14:creationId xmlns:p14="http://schemas.microsoft.com/office/powerpoint/2010/main" val="4388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dissolve">
                                      <p:cBhvr>
                                        <p:cTn id="14" dur="500"/>
                                        <p:tgtEl>
                                          <p:spTgt spid="12"/>
                                        </p:tgtEl>
                                      </p:cBhvr>
                                    </p:animEffect>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ssolv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ppt_x</p:attrName>
                                        </p:attrNameLst>
                                      </p:cBhvr>
                                      <p:tavLst>
                                        <p:tav tm="0">
                                          <p:val>
                                            <p:strVal val="#ppt_x-.2"/>
                                          </p:val>
                                        </p:tav>
                                        <p:tav tm="100000">
                                          <p:val>
                                            <p:strVal val="#ppt_x"/>
                                          </p:val>
                                        </p:tav>
                                      </p:tavLst>
                                    </p:anim>
                                    <p:anim calcmode="lin" valueType="num">
                                      <p:cBhvr>
                                        <p:cTn id="24"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4"/>
                                        </p:tgtEl>
                                      </p:cBhvr>
                                    </p:animEffect>
                                  </p:childTnLst>
                                </p:cTn>
                              </p:par>
                              <p:par>
                                <p:cTn id="26" presetID="29"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ppt_x</p:attrName>
                                        </p:attrNameLst>
                                      </p:cBhvr>
                                      <p:tavLst>
                                        <p:tav tm="0">
                                          <p:val>
                                            <p:strVal val="#ppt_x-.2"/>
                                          </p:val>
                                        </p:tav>
                                        <p:tav tm="100000">
                                          <p:val>
                                            <p:strVal val="#ppt_x"/>
                                          </p:val>
                                        </p:tav>
                                      </p:tavLst>
                                    </p:anim>
                                    <p:anim calcmode="lin" valueType="num">
                                      <p:cBhvr>
                                        <p:cTn id="29"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38827" y="1081679"/>
            <a:ext cx="8678328" cy="1416165"/>
          </a:xfrm>
          <a:prstGeom prst="rect">
            <a:avLst/>
          </a:prstGeom>
        </p:spPr>
      </p:pic>
      <p:pic>
        <p:nvPicPr>
          <p:cNvPr id="7" name="Picture 6"/>
          <p:cNvPicPr>
            <a:picLocks noChangeAspect="1"/>
          </p:cNvPicPr>
          <p:nvPr/>
        </p:nvPicPr>
        <p:blipFill>
          <a:blip r:embed="rId3" cstate="print"/>
          <a:stretch>
            <a:fillRect/>
          </a:stretch>
        </p:blipFill>
        <p:spPr>
          <a:xfrm>
            <a:off x="214460" y="181137"/>
            <a:ext cx="8727067" cy="482634"/>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03673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8708" y="710001"/>
            <a:ext cx="8382000" cy="3570208"/>
          </a:xfrm>
          <a:prstGeom prst="rect">
            <a:avLst/>
          </a:prstGeom>
          <a:noFill/>
          <a:ln w="76200">
            <a:solidFill>
              <a:schemeClr val="tx1">
                <a:lumMod val="75000"/>
                <a:lumOff val="25000"/>
              </a:schemeClr>
            </a:solidFill>
          </a:ln>
        </p:spPr>
        <p:txBody>
          <a:bodyPr wrap="square" rtlCol="0">
            <a:spAutoFit/>
          </a:bodyPr>
          <a:lstStyle/>
          <a:p>
            <a:pPr algn="ctr"/>
            <a:r>
              <a:rPr lang="en-US" sz="5400" dirty="0" smtClean="0">
                <a:latin typeface="AntigoniBd" pitchFamily="34" charset="0"/>
              </a:rPr>
              <a:t>Homework</a:t>
            </a:r>
          </a:p>
          <a:p>
            <a:pPr algn="ctr"/>
            <a:r>
              <a:rPr lang="en-US" sz="2800" b="1" u="sng" dirty="0" smtClean="0">
                <a:solidFill>
                  <a:srgbClr val="7030A0"/>
                </a:solidFill>
              </a:rPr>
              <a:t>Due:</a:t>
            </a:r>
            <a:endParaRPr lang="en-US" sz="2800" u="sng" dirty="0" smtClean="0">
              <a:solidFill>
                <a:srgbClr val="7030A0"/>
              </a:solidFill>
            </a:endParaRPr>
          </a:p>
          <a:p>
            <a:pPr>
              <a:buFont typeface="Wingdings" pitchFamily="2" charset="2"/>
              <a:buChar char="q"/>
            </a:pPr>
            <a:r>
              <a:rPr lang="en-US" sz="4800" dirty="0" smtClean="0"/>
              <a:t> exit ticket questions 1-3</a:t>
            </a:r>
          </a:p>
          <a:p>
            <a:pPr>
              <a:buFont typeface="Wingdings" pitchFamily="2" charset="2"/>
              <a:buChar char="q"/>
            </a:pPr>
            <a:r>
              <a:rPr lang="en-US" sz="4800" b="1" dirty="0" smtClean="0"/>
              <a:t> ENY 1.6 worksheet </a:t>
            </a:r>
            <a:r>
              <a:rPr lang="en-US" sz="2800" b="1" dirty="0" smtClean="0"/>
              <a:t>(on the backside)</a:t>
            </a:r>
            <a:r>
              <a:rPr lang="en-US" sz="4800" b="1" dirty="0" smtClean="0"/>
              <a:t>         	questions 1-5</a:t>
            </a:r>
            <a:endParaRPr lang="en-US" sz="4800" dirty="0" smtClean="0">
              <a:solidFill>
                <a:srgbClr val="FF0000"/>
              </a:solidFill>
            </a:endParaRPr>
          </a:p>
        </p:txBody>
      </p:sp>
    </p:spTree>
    <p:extLst>
      <p:ext uri="{BB962C8B-B14F-4D97-AF65-F5344CB8AC3E}">
        <p14:creationId xmlns:p14="http://schemas.microsoft.com/office/powerpoint/2010/main" val="1225653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531</Words>
  <Application>Microsoft Office PowerPoint</Application>
  <PresentationFormat>On-screen Show (4:3)</PresentationFormat>
  <Paragraphs>101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AntigoniBd</vt:lpstr>
      <vt:lpstr>Arial</vt:lpstr>
      <vt:lpstr>Calibri</vt:lpstr>
      <vt:lpstr>Times New Roman</vt:lpstr>
      <vt:lpstr>Wingdings</vt:lpstr>
      <vt:lpstr>Office Theme</vt:lpstr>
      <vt:lpstr>Ratios Module 1: Lesson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Ratios Module 1: Lesson 6</dc:title>
  <dc:creator>Crawford Family</dc:creator>
  <cp:lastModifiedBy>Penny Crawford</cp:lastModifiedBy>
  <cp:revision>3</cp:revision>
  <dcterms:created xsi:type="dcterms:W3CDTF">2016-09-11T18:37:20Z</dcterms:created>
  <dcterms:modified xsi:type="dcterms:W3CDTF">2016-09-14T16:39:23Z</dcterms:modified>
</cp:coreProperties>
</file>