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CC6D-D744-47BC-8F15-9397797645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5CDB-65A4-41FC-9B84-E38642538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CC6D-D744-47BC-8F15-9397797645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5CDB-65A4-41FC-9B84-E38642538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CC6D-D744-47BC-8F15-9397797645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5CDB-65A4-41FC-9B84-E38642538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CC6D-D744-47BC-8F15-9397797645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5CDB-65A4-41FC-9B84-E38642538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CC6D-D744-47BC-8F15-9397797645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5CDB-65A4-41FC-9B84-E38642538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CC6D-D744-47BC-8F15-9397797645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5CDB-65A4-41FC-9B84-E38642538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CC6D-D744-47BC-8F15-9397797645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5CDB-65A4-41FC-9B84-E38642538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CC6D-D744-47BC-8F15-9397797645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5CDB-65A4-41FC-9B84-E38642538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CC6D-D744-47BC-8F15-9397797645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5CDB-65A4-41FC-9B84-E38642538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CC6D-D744-47BC-8F15-9397797645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5CDB-65A4-41FC-9B84-E38642538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CC6D-D744-47BC-8F15-9397797645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5CDB-65A4-41FC-9B84-E38642538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0CC6D-D744-47BC-8F15-9397797645AE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B5CDB-65A4-41FC-9B84-E38642538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31" y="1542764"/>
            <a:ext cx="7886700" cy="2017854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Ratios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1" dirty="0" smtClean="0"/>
              <a:t>Module 1: Lesson 8</a:t>
            </a:r>
            <a:endParaRPr 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936143" y="627615"/>
            <a:ext cx="20095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66CC"/>
                </a:solidFill>
              </a:rPr>
              <a:t>1</a:t>
            </a:r>
            <a:r>
              <a:rPr lang="en-US" sz="2000" b="1" dirty="0">
                <a:solidFill>
                  <a:srgbClr val="0066CC"/>
                </a:solidFill>
              </a:rPr>
              <a:t>: 2 </a:t>
            </a:r>
            <a:r>
              <a:rPr lang="en-US" sz="2000" b="1" i="1" dirty="0">
                <a:solidFill>
                  <a:srgbClr val="FF0000"/>
                </a:solidFill>
              </a:rPr>
              <a:t>is not </a:t>
            </a:r>
            <a:r>
              <a:rPr lang="en-US" sz="2000" b="1" i="1" dirty="0">
                <a:solidFill>
                  <a:srgbClr val="0066CC"/>
                </a:solidFill>
              </a:rPr>
              <a:t>the same ratio as </a:t>
            </a:r>
            <a:r>
              <a:rPr lang="en-US" sz="2000" b="1" dirty="0">
                <a:solidFill>
                  <a:srgbClr val="0066CC"/>
                </a:solidFill>
              </a:rPr>
              <a:t>5: 10, </a:t>
            </a:r>
            <a:r>
              <a:rPr lang="en-US" sz="2000" b="1" i="1" dirty="0">
                <a:solidFill>
                  <a:srgbClr val="0066CC"/>
                </a:solidFill>
              </a:rPr>
              <a:t>so we don’t say </a:t>
            </a:r>
            <a:r>
              <a:rPr lang="en-US" sz="2000" b="1" i="1" dirty="0" smtClean="0">
                <a:solidFill>
                  <a:srgbClr val="0066CC"/>
                </a:solidFill>
              </a:rPr>
              <a:t>they  </a:t>
            </a:r>
            <a:r>
              <a:rPr lang="en-US" sz="2000" b="1" i="1" dirty="0">
                <a:solidFill>
                  <a:srgbClr val="0066CC"/>
                </a:solidFill>
              </a:rPr>
              <a:t>are equal.  </a:t>
            </a:r>
            <a:r>
              <a:rPr lang="en-US" sz="2000" b="1" i="1" dirty="0" smtClean="0">
                <a:solidFill>
                  <a:srgbClr val="0066CC"/>
                </a:solidFill>
              </a:rPr>
              <a:t>Even thought he </a:t>
            </a:r>
            <a:r>
              <a:rPr lang="en-US" sz="2000" b="1" i="1" dirty="0">
                <a:solidFill>
                  <a:srgbClr val="0066CC"/>
                </a:solidFill>
              </a:rPr>
              <a:t>ratios are not the </a:t>
            </a:r>
            <a:r>
              <a:rPr lang="en-US" sz="2000" b="1" i="1" dirty="0" smtClean="0">
                <a:solidFill>
                  <a:srgbClr val="0066CC"/>
                </a:solidFill>
              </a:rPr>
              <a:t>same, their </a:t>
            </a:r>
            <a:r>
              <a:rPr lang="en-US" sz="2000" b="1" i="1" dirty="0">
                <a:solidFill>
                  <a:srgbClr val="FF0000"/>
                </a:solidFill>
              </a:rPr>
              <a:t>values are equal</a:t>
            </a:r>
            <a:r>
              <a:rPr lang="en-US" sz="2000" dirty="0">
                <a:solidFill>
                  <a:srgbClr val="0066CC"/>
                </a:solidFill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310" y="147615"/>
            <a:ext cx="8696386" cy="4234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3917" y="776175"/>
            <a:ext cx="6090683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Circle the pairs of equivalent ratios below:</a:t>
            </a:r>
          </a:p>
          <a:p>
            <a:pPr algn="ctr"/>
            <a:r>
              <a:rPr lang="en-US" sz="3600" b="1" dirty="0" smtClean="0"/>
              <a:t>1:2			6:16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5:10			12:32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824" y="3501660"/>
            <a:ext cx="8513135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Find the </a:t>
            </a:r>
            <a:r>
              <a:rPr lang="en-US" sz="2400" b="1" i="1" u="sng" dirty="0" smtClean="0"/>
              <a:t>value of the ratios </a:t>
            </a:r>
            <a:r>
              <a:rPr lang="en-US" sz="2400" b="1" dirty="0" smtClean="0"/>
              <a:t>below (fraction form) and rewrite the largest fraction in it’s lowest reduced form:</a:t>
            </a:r>
          </a:p>
          <a:p>
            <a:pPr>
              <a:buFont typeface="Courier New" pitchFamily="49" charset="0"/>
              <a:buChar char="o"/>
            </a:pPr>
            <a:r>
              <a:rPr lang="en-US" sz="3600" b="1" dirty="0" smtClean="0"/>
              <a:t> 1:2</a:t>
            </a:r>
          </a:p>
          <a:p>
            <a:pPr>
              <a:buFont typeface="Courier New" pitchFamily="49" charset="0"/>
              <a:buChar char="o"/>
            </a:pPr>
            <a:r>
              <a:rPr lang="en-US" sz="3600" b="1" dirty="0" smtClean="0"/>
              <a:t> 5:10</a:t>
            </a:r>
          </a:p>
          <a:p>
            <a:pPr>
              <a:buFont typeface="Courier New" pitchFamily="49" charset="0"/>
              <a:buChar char="o"/>
            </a:pPr>
            <a:r>
              <a:rPr lang="en-US" sz="3600" b="1" dirty="0" smtClean="0"/>
              <a:t> 6:16</a:t>
            </a:r>
          </a:p>
          <a:p>
            <a:pPr>
              <a:buFont typeface="Courier New" pitchFamily="49" charset="0"/>
              <a:buChar char="o"/>
            </a:pPr>
            <a:r>
              <a:rPr lang="en-US" sz="3600" b="1" dirty="0" smtClean="0"/>
              <a:t> 12:32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5491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 t="20364" b="38403"/>
          <a:stretch>
            <a:fillRect/>
          </a:stretch>
        </p:blipFill>
        <p:spPr>
          <a:xfrm>
            <a:off x="184860" y="661011"/>
            <a:ext cx="8812324" cy="11237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69461" y="1364636"/>
            <a:ext cx="1676236" cy="16539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3378" y="202700"/>
            <a:ext cx="8557251" cy="42346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924680"/>
              </p:ext>
            </p:extLst>
          </p:nvPr>
        </p:nvGraphicFramePr>
        <p:xfrm>
          <a:off x="762000" y="3290162"/>
          <a:ext cx="6602218" cy="5354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587">
                  <a:extLst>
                    <a:ext uri="{9D8B030D-6E8A-4147-A177-3AD203B41FA5}">
                      <a16:colId xmlns:a16="http://schemas.microsoft.com/office/drawing/2014/main" val="2837847473"/>
                    </a:ext>
                  </a:extLst>
                </a:gridCol>
                <a:gridCol w="471587">
                  <a:extLst>
                    <a:ext uri="{9D8B030D-6E8A-4147-A177-3AD203B41FA5}">
                      <a16:colId xmlns:a16="http://schemas.microsoft.com/office/drawing/2014/main" val="3876226269"/>
                    </a:ext>
                  </a:extLst>
                </a:gridCol>
                <a:gridCol w="4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1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1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1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15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15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15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15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158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158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35459"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2176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599107"/>
              </p:ext>
            </p:extLst>
          </p:nvPr>
        </p:nvGraphicFramePr>
        <p:xfrm>
          <a:off x="762000" y="2438400"/>
          <a:ext cx="1905000" cy="54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9912"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rcRect l="8925" t="66111" r="37443" b="19741"/>
          <a:stretch>
            <a:fillRect/>
          </a:stretch>
        </p:blipFill>
        <p:spPr>
          <a:xfrm>
            <a:off x="417594" y="5029200"/>
            <a:ext cx="5838940" cy="37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3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rcRect l="9169" t="32008" r="761" b="9826"/>
          <a:stretch>
            <a:fillRect/>
          </a:stretch>
        </p:blipFill>
        <p:spPr>
          <a:xfrm>
            <a:off x="231353" y="539826"/>
            <a:ext cx="8740049" cy="11567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3313" y="1366092"/>
            <a:ext cx="1769663" cy="17461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2361" y="169650"/>
            <a:ext cx="8557251" cy="42346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11325"/>
              </p:ext>
            </p:extLst>
          </p:nvPr>
        </p:nvGraphicFramePr>
        <p:xfrm>
          <a:off x="969476" y="2771770"/>
          <a:ext cx="4790968" cy="390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212">
                  <a:extLst>
                    <a:ext uri="{9D8B030D-6E8A-4147-A177-3AD203B41FA5}">
                      <a16:colId xmlns:a16="http://schemas.microsoft.com/office/drawing/2014/main" val="2837847473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3876226269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0067"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2176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73157" y="1892759"/>
          <a:ext cx="1368848" cy="390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067"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b="1" dirty="0">
                        <a:ln w="19050">
                          <a:solidFill>
                            <a:schemeClr val="tx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96849" y="1819834"/>
            <a:ext cx="67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r>
              <a:rPr lang="en-US" sz="2800" b="1" dirty="0" smtClean="0">
                <a:solidFill>
                  <a:srgbClr val="FF0000"/>
                </a:solidFill>
              </a:rPr>
              <a:t>80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0241" y="2732394"/>
            <a:ext cx="910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r>
              <a:rPr lang="en-US" sz="2800" b="1" dirty="0" smtClean="0">
                <a:solidFill>
                  <a:srgbClr val="FF0000"/>
                </a:solidFill>
              </a:rPr>
              <a:t>280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71319" y="1901938"/>
          <a:ext cx="1368848" cy="390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06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11325"/>
              </p:ext>
            </p:extLst>
          </p:nvPr>
        </p:nvGraphicFramePr>
        <p:xfrm>
          <a:off x="956623" y="2780951"/>
          <a:ext cx="4790968" cy="390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212">
                  <a:extLst>
                    <a:ext uri="{9D8B030D-6E8A-4147-A177-3AD203B41FA5}">
                      <a16:colId xmlns:a16="http://schemas.microsoft.com/office/drawing/2014/main" val="2837847473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3876226269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221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006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n w="19050"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b="1" dirty="0">
                        <a:ln w="19050"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2176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65252" y="3723703"/>
            <a:ext cx="6731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How can we show that the ratios are equivalent?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03156" y="4310590"/>
            <a:ext cx="705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4</a:t>
            </a:r>
          </a:p>
          <a:p>
            <a:pPr algn="ctr"/>
            <a:r>
              <a:rPr lang="en-US" sz="4000" b="1" dirty="0" smtClean="0"/>
              <a:t>14</a:t>
            </a:r>
            <a:endParaRPr lang="en-US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4330787"/>
            <a:ext cx="10374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80</a:t>
            </a:r>
          </a:p>
          <a:p>
            <a:pPr algn="ctr"/>
            <a:r>
              <a:rPr lang="en-US" sz="4000" b="1" dirty="0" smtClean="0"/>
              <a:t>280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383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57246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Ratios </a:t>
            </a:r>
            <a:r>
              <a:rPr lang="en-US" sz="4400" b="1" dirty="0" smtClean="0"/>
              <a:t>DO NOT </a:t>
            </a:r>
            <a:r>
              <a:rPr lang="en-US" sz="4400" dirty="0" smtClean="0"/>
              <a:t>always follow the same rules as fractions do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sz="3200" dirty="0" smtClean="0"/>
              <a:t>	If the questions says </a:t>
            </a:r>
            <a:r>
              <a:rPr lang="en-US" sz="3200" b="1" dirty="0" smtClean="0">
                <a:solidFill>
                  <a:srgbClr val="FF0000"/>
                </a:solidFill>
              </a:rPr>
              <a:t>WRITE THE VALUE OF 	THE RATIO,</a:t>
            </a:r>
            <a:r>
              <a:rPr lang="en-US" sz="3200" dirty="0" smtClean="0"/>
              <a:t> we write that fraction in the same order that we say the ratio.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	When it is a fraction, we focus on what the 	</a:t>
            </a:r>
            <a:r>
              <a:rPr lang="en-US" sz="3200" b="1" dirty="0" smtClean="0">
                <a:solidFill>
                  <a:srgbClr val="0070C0"/>
                </a:solidFill>
              </a:rPr>
              <a:t>WHOLE is</a:t>
            </a:r>
            <a:r>
              <a:rPr lang="en-US" sz="3200" dirty="0" smtClean="0"/>
              <a:t>, and we take </a:t>
            </a:r>
            <a:r>
              <a:rPr lang="en-US" sz="3200" b="1" dirty="0" smtClean="0"/>
              <a:t>ALL the total parts </a:t>
            </a:r>
            <a:r>
              <a:rPr lang="en-US" sz="3200" dirty="0" smtClean="0"/>
              <a:t>and put them in the denominator.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4765">
            <a:off x="361509" y="2264845"/>
            <a:ext cx="1141202" cy="9296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361806">
            <a:off x="404116" y="4061202"/>
            <a:ext cx="914400" cy="1938992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4/7 or</a:t>
            </a:r>
          </a:p>
          <a:p>
            <a:pPr algn="ctr"/>
            <a:r>
              <a:rPr lang="en-US" sz="4000" dirty="0" smtClean="0"/>
              <a:t>3/7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8077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rcRect l="4984" t="15810" r="26689" b="65832"/>
          <a:stretch>
            <a:fillRect/>
          </a:stretch>
        </p:blipFill>
        <p:spPr>
          <a:xfrm>
            <a:off x="275422" y="594911"/>
            <a:ext cx="8625339" cy="9694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7446" y="158633"/>
            <a:ext cx="8557251" cy="4234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 l="78431" t="19518" r="1301" b="32947"/>
          <a:stretch>
            <a:fillRect/>
          </a:stretch>
        </p:blipFill>
        <p:spPr>
          <a:xfrm>
            <a:off x="958466" y="1405378"/>
            <a:ext cx="1498295" cy="1470025"/>
          </a:xfrm>
          <a:prstGeom prst="ellipse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rcRect l="4984" t="63200" r="37479" b="2831"/>
          <a:stretch>
            <a:fillRect/>
          </a:stretch>
        </p:blipFill>
        <p:spPr>
          <a:xfrm>
            <a:off x="229519" y="3999123"/>
            <a:ext cx="8341275" cy="20601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9415" y="1564395"/>
            <a:ext cx="472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Donut 8"/>
          <p:cNvSpPr/>
          <p:nvPr/>
        </p:nvSpPr>
        <p:spPr>
          <a:xfrm>
            <a:off x="229519" y="4459037"/>
            <a:ext cx="418185" cy="381000"/>
          </a:xfrm>
          <a:prstGeom prst="donut">
            <a:avLst>
              <a:gd name="adj" fmla="val 644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265768" y="5715000"/>
            <a:ext cx="418185" cy="381000"/>
          </a:xfrm>
          <a:prstGeom prst="donut">
            <a:avLst>
              <a:gd name="adj" fmla="val 644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37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378" y="138902"/>
            <a:ext cx="8557251" cy="4234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5814" y="478457"/>
            <a:ext cx="86442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Sean was at batting practice and he swung 25 times but only hit the ball 15 times. Write more than one ratio equivalent to this situation.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	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  <a:p>
            <a:pPr lvl="1"/>
            <a:r>
              <a:rPr lang="en-US" sz="2000" i="1" dirty="0" smtClean="0"/>
              <a:t>Express each of the values of these ratios </a:t>
            </a:r>
            <a:r>
              <a:rPr lang="en-US" sz="1600" dirty="0" smtClean="0"/>
              <a:t>(fraction form)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 smtClean="0"/>
              <a:t> 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 smtClean="0"/>
              <a:t> 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 smtClean="0"/>
              <a:t> </a:t>
            </a:r>
          </a:p>
          <a:p>
            <a:pPr lvl="1">
              <a:lnSpc>
                <a:spcPct val="200000"/>
              </a:lnSpc>
            </a:pPr>
            <a:r>
              <a:rPr lang="en-US" sz="2000" i="1" dirty="0" smtClean="0"/>
              <a:t>Show one of your equivalent ratios in tape form:</a:t>
            </a:r>
          </a:p>
        </p:txBody>
      </p:sp>
      <p:pic>
        <p:nvPicPr>
          <p:cNvPr id="1026" name="Picture 2" descr="http://thumbs.dreamstime.com/z/baseball-boy-27552938.jpg"/>
          <p:cNvPicPr>
            <a:picLocks noChangeAspect="1" noChangeArrowheads="1"/>
          </p:cNvPicPr>
          <p:nvPr/>
        </p:nvPicPr>
        <p:blipFill>
          <a:blip r:embed="rId3" cstate="print"/>
          <a:srcRect t="4790" r="14697" b="-59"/>
          <a:stretch>
            <a:fillRect/>
          </a:stretch>
        </p:blipFill>
        <p:spPr bwMode="auto">
          <a:xfrm flipH="1">
            <a:off x="7038753" y="1254642"/>
            <a:ext cx="1871330" cy="21893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000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378" y="138902"/>
            <a:ext cx="8557251" cy="4234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8738" y="122186"/>
            <a:ext cx="8818508" cy="6605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9614" y="478457"/>
            <a:ext cx="86610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Your Junior High has a total of </a:t>
            </a:r>
            <a:r>
              <a:rPr lang="en-US" sz="2400" b="1" dirty="0" smtClean="0"/>
              <a:t>900 </a:t>
            </a:r>
            <a:r>
              <a:rPr lang="en-US" sz="2400" dirty="0" smtClean="0"/>
              <a:t>students. </a:t>
            </a:r>
            <a:r>
              <a:rPr lang="en-US" sz="2400" b="1" dirty="0" smtClean="0"/>
              <a:t>1/3</a:t>
            </a:r>
            <a:r>
              <a:rPr lang="en-US" sz="2400" dirty="0" smtClean="0"/>
              <a:t> of the students </a:t>
            </a:r>
            <a:r>
              <a:rPr lang="en-US" sz="2400" b="1" dirty="0" smtClean="0"/>
              <a:t>bring their lunch </a:t>
            </a:r>
            <a:r>
              <a:rPr lang="en-US" sz="2400" dirty="0" smtClean="0"/>
              <a:t>to school each day instead of </a:t>
            </a:r>
            <a:r>
              <a:rPr lang="en-US" sz="2400" b="1" dirty="0" smtClean="0"/>
              <a:t>buying school lunch</a:t>
            </a:r>
            <a:r>
              <a:rPr lang="en-US" sz="2400" dirty="0" smtClean="0"/>
              <a:t>. What is the </a:t>
            </a:r>
            <a:r>
              <a:rPr lang="en-US" sz="2400" b="1" i="1" u="sng" dirty="0" smtClean="0"/>
              <a:t>value of the ratio </a:t>
            </a:r>
            <a:r>
              <a:rPr lang="en-US" sz="2400" dirty="0" smtClean="0"/>
              <a:t>of the number of students who bring their lunch to students who don’t bring their lunch?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Draw the ratio in tape diagram form, and label it: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How many students bring lunch each day? ____________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How many students buy school lunch? ____________</a:t>
            </a:r>
          </a:p>
        </p:txBody>
      </p:sp>
      <p:pic>
        <p:nvPicPr>
          <p:cNvPr id="75780" name="Picture 4" descr="Image result for school lunch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4325" y="1611683"/>
            <a:ext cx="1966356" cy="1817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00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708" y="710001"/>
            <a:ext cx="8382000" cy="3570208"/>
          </a:xfrm>
          <a:prstGeom prst="rect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ntigoniBd" pitchFamily="34" charset="0"/>
              </a:rPr>
              <a:t>Homework</a:t>
            </a:r>
          </a:p>
          <a:p>
            <a:pPr algn="ctr"/>
            <a:r>
              <a:rPr lang="en-US" sz="2800" b="1" u="sng" dirty="0" smtClean="0">
                <a:solidFill>
                  <a:srgbClr val="7030A0"/>
                </a:solidFill>
              </a:rPr>
              <a:t>Due: </a:t>
            </a:r>
            <a:r>
              <a:rPr lang="en-US" sz="2800" b="1" u="sng" smtClean="0">
                <a:solidFill>
                  <a:srgbClr val="7030A0"/>
                </a:solidFill>
              </a:rPr>
              <a:t>Tuesday September 27th</a:t>
            </a:r>
            <a:endParaRPr lang="en-US" sz="2800" u="sng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4800" dirty="0" smtClean="0"/>
              <a:t> exit ticket questions 1-3</a:t>
            </a:r>
          </a:p>
          <a:p>
            <a:pPr>
              <a:buFont typeface="Wingdings" pitchFamily="2" charset="2"/>
              <a:buChar char="q"/>
            </a:pPr>
            <a:r>
              <a:rPr lang="en-US" sz="4800" b="1" dirty="0" smtClean="0"/>
              <a:t> Math book page 354 (7.3)    	questions 13-21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258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AntigoniBd</vt:lpstr>
      <vt:lpstr>Arial</vt:lpstr>
      <vt:lpstr>Calibri</vt:lpstr>
      <vt:lpstr>Courier New</vt:lpstr>
      <vt:lpstr>Wingdings</vt:lpstr>
      <vt:lpstr>Office Theme</vt:lpstr>
      <vt:lpstr>Ratios Module 1: Lesson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Ratios Module 1: Lesson 8</dc:title>
  <dc:creator>Crawford Family</dc:creator>
  <cp:lastModifiedBy>Penny Crawford</cp:lastModifiedBy>
  <cp:revision>10</cp:revision>
  <dcterms:created xsi:type="dcterms:W3CDTF">2016-09-19T00:02:26Z</dcterms:created>
  <dcterms:modified xsi:type="dcterms:W3CDTF">2016-09-26T16:21:19Z</dcterms:modified>
</cp:coreProperties>
</file>