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783C-0505-4D42-BE39-7AA3EDDB81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7A3E-67FA-48B1-A31D-11D198557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31" y="1542764"/>
            <a:ext cx="7886700" cy="201785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Ratios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Module 1: Lesson 9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588" y="156740"/>
            <a:ext cx="8604831" cy="4416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474" y="3561435"/>
            <a:ext cx="5709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00B050"/>
                </a:solidFill>
              </a:rPr>
              <a:t>Why is it worded, “for every 2 cups of water, there are 3 cups of flour”?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8741" y="4351796"/>
            <a:ext cx="557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</a:rPr>
              <a:t>Why </a:t>
            </a:r>
            <a:r>
              <a:rPr lang="en-US" sz="2000" b="1" i="1" dirty="0">
                <a:solidFill>
                  <a:srgbClr val="FF0000"/>
                </a:solidFill>
              </a:rPr>
              <a:t>would I do it more than once</a:t>
            </a:r>
            <a:r>
              <a:rPr lang="en-US" sz="2000" b="1" i="1" dirty="0" smtClean="0">
                <a:solidFill>
                  <a:srgbClr val="FF0000"/>
                </a:solidFill>
              </a:rPr>
              <a:t>?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7476" y="4844448"/>
            <a:ext cx="5571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FF6600"/>
                </a:solidFill>
              </a:rPr>
              <a:t>How do we know if we can make a smaller ratio with a value of 2 </a:t>
            </a:r>
            <a:r>
              <a:rPr lang="en-US" sz="2000" b="1" i="1" dirty="0">
                <a:solidFill>
                  <a:srgbClr val="FF6600"/>
                </a:solidFill>
              </a:rPr>
              <a:t>to 3</a:t>
            </a:r>
            <a:r>
              <a:rPr lang="en-US" sz="2000" b="1" i="1" dirty="0" smtClean="0">
                <a:solidFill>
                  <a:srgbClr val="FF6600"/>
                </a:solidFill>
              </a:rPr>
              <a:t>?</a:t>
            </a:r>
            <a:endParaRPr lang="en-US" sz="2000" b="1" i="1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0392" y="5656081"/>
            <a:ext cx="557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7030A0"/>
                </a:solidFill>
              </a:rPr>
              <a:t>What </a:t>
            </a:r>
            <a:r>
              <a:rPr lang="en-US" sz="2000" b="1" i="1" dirty="0">
                <a:solidFill>
                  <a:srgbClr val="7030A0"/>
                </a:solidFill>
              </a:rPr>
              <a:t>is the value of each ratio in the table</a:t>
            </a:r>
            <a:r>
              <a:rPr lang="en-US" sz="2000" b="1" i="1" dirty="0" smtClean="0">
                <a:solidFill>
                  <a:srgbClr val="7030A0"/>
                </a:solidFill>
              </a:rPr>
              <a:t>?</a:t>
            </a:r>
            <a:endParaRPr lang="en-US" sz="20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4572" y="6148728"/>
            <a:ext cx="557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00B0F0"/>
                </a:solidFill>
              </a:rPr>
              <a:t>What patterns do you recognize?</a:t>
            </a:r>
            <a:endParaRPr lang="en-US" sz="2000" b="1" i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8117" y="2784158"/>
            <a:ext cx="5741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66CC"/>
                </a:solidFill>
              </a:rPr>
              <a:t>What does this ratio mean?  For every 2 cups of water, there are 3 cups of flour</a:t>
            </a:r>
            <a:r>
              <a:rPr lang="en-US" sz="2000" b="1" i="1" dirty="0" smtClean="0">
                <a:solidFill>
                  <a:srgbClr val="0066CC"/>
                </a:solidFill>
              </a:rPr>
              <a:t>.</a:t>
            </a:r>
            <a:endParaRPr lang="en-US" sz="2000" b="1" i="1" dirty="0">
              <a:solidFill>
                <a:srgbClr val="0066CC"/>
              </a:solidFill>
            </a:endParaRPr>
          </a:p>
        </p:txBody>
      </p:sp>
      <p:pic>
        <p:nvPicPr>
          <p:cNvPr id="68610" name="Picture 2" descr="http://www.acclaimclipart.com/free_clipart_images/a_painter_with_a_paint_brush_and_palette_0521-1001-2913-4818_SM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30678" y="557248"/>
            <a:ext cx="2694097" cy="229896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44550" y="574156"/>
            <a:ext cx="6539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make Paper Mache an art teacher needs to mix 2 cups of water for every 3 cups of flour to make the paste. Use the table below to find equivalent ratios to double, triple, quadruple, and so on</a:t>
            </a:r>
            <a:endParaRPr lang="en-US" sz="2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151" y="2332666"/>
          <a:ext cx="311179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Cups of Water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Cups of Flour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Ratio</a:t>
                      </a:r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58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/>
          <a:srcRect l="1137" t="77967" r="3594" b="9123"/>
          <a:stretch>
            <a:fillRect/>
          </a:stretch>
        </p:blipFill>
        <p:spPr>
          <a:xfrm>
            <a:off x="233915" y="6081838"/>
            <a:ext cx="8697434" cy="6485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 l="1137" t="16345" r="3594" b="31500"/>
          <a:stretch>
            <a:fillRect/>
          </a:stretch>
        </p:blipFill>
        <p:spPr>
          <a:xfrm>
            <a:off x="206066" y="637953"/>
            <a:ext cx="8704019" cy="2147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118" y="135477"/>
            <a:ext cx="8604831" cy="4416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1331" y="1669311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36112" y="1672854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8996" y="1676399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9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33777" y="1690576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12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52485" y="1679943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15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03089" y="1679943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18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32429" y="1679943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21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04298" y="1679943"/>
            <a:ext cx="62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24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50887" y="6219877"/>
            <a:ext cx="1945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n-US" sz="2800" b="1" dirty="0" smtClean="0">
                <a:solidFill>
                  <a:srgbClr val="FF0000"/>
                </a:solidFill>
              </a:rPr>
              <a:t>21 </a:t>
            </a:r>
            <a:r>
              <a:rPr lang="en-US" b="1" dirty="0" smtClean="0">
                <a:solidFill>
                  <a:srgbClr val="FF0000"/>
                </a:solidFill>
              </a:rPr>
              <a:t>pages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7323" y="2955852"/>
            <a:ext cx="478465" cy="499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09330" y="2959396"/>
            <a:ext cx="478465" cy="499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87798" y="2959396"/>
            <a:ext cx="478465" cy="499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20181" y="3019647"/>
            <a:ext cx="145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8331" y="3023191"/>
            <a:ext cx="53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70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0974" y="3026736"/>
            <a:ext cx="53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70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48805" y="3026735"/>
            <a:ext cx="53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70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55581" y="2831804"/>
            <a:ext cx="5486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value of 1 square is _____ so use that to fill in the rest of the table.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6266" y="2158408"/>
            <a:ext cx="808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210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50731" y="606055"/>
            <a:ext cx="13078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$210 </a:t>
            </a:r>
            <a:r>
              <a:rPr lang="en-US" sz="1400" b="1" dirty="0" smtClean="0"/>
              <a:t>for every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944680" y="6053470"/>
            <a:ext cx="64858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4,000</a:t>
            </a:r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6826102" y="2169042"/>
            <a:ext cx="829340" cy="4997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"/>
                            </p:stCondLst>
                            <p:childTnLst>
                              <p:par>
                                <p:cTn id="5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"/>
                            </p:stCondLst>
                            <p:childTnLst>
                              <p:par>
                                <p:cTn id="6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4" grpId="0"/>
      <p:bldP spid="25" grpId="0"/>
      <p:bldP spid="26" grpId="0"/>
      <p:bldP spid="28" grpId="0"/>
      <p:bldP spid="29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83" y="547870"/>
            <a:ext cx="8352803" cy="5703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88" y="146107"/>
            <a:ext cx="8604831" cy="4416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3911" y="584787"/>
            <a:ext cx="8718703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I buy some gold fish that can grow up to 12 inches long, and there needs to be 1 gallon of water in the tank for every inch of the fish’s length, how much water will I need in the tank if I buy </a:t>
            </a:r>
            <a:r>
              <a:rPr lang="en-US" sz="2400" b="1" i="1" dirty="0" smtClean="0"/>
              <a:t>1 fish, 2 fish,  3 fish, 4 fish, or 5 fish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4924" y="5681316"/>
            <a:ext cx="72797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size of tank would I need if I bought </a:t>
            </a:r>
            <a:r>
              <a:rPr lang="en-US" sz="2400" b="1" i="1" dirty="0" smtClean="0"/>
              <a:t>8 fish? ______</a:t>
            </a:r>
            <a:endParaRPr lang="en-US" sz="2400" dirty="0"/>
          </a:p>
        </p:txBody>
      </p:sp>
      <p:pic>
        <p:nvPicPr>
          <p:cNvPr id="30722" name="Picture 2" descr="http://png.clipart.me/previews/c89/free-vector-gold-fish-tank-2263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53" y="5528931"/>
            <a:ext cx="1725726" cy="107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41861" y="5592559"/>
            <a:ext cx="9351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96 </a:t>
            </a:r>
            <a:r>
              <a:rPr lang="en-US" b="1" dirty="0" smtClean="0">
                <a:solidFill>
                  <a:srgbClr val="FF0000"/>
                </a:solidFill>
              </a:rPr>
              <a:t>gallons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5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588" y="209905"/>
            <a:ext cx="8604831" cy="4416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165" y="705241"/>
            <a:ext cx="72797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fish can fit in a 40 gallon tank</a:t>
            </a:r>
            <a:r>
              <a:rPr lang="en-US" sz="2400" b="1" i="1" dirty="0" smtClean="0"/>
              <a:t>? ______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2496" y="531428"/>
            <a:ext cx="93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fish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606" y="3781615"/>
            <a:ext cx="8116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big would the tank have to be to fit 50 fish</a:t>
            </a:r>
            <a:r>
              <a:rPr lang="en-US" sz="2400" b="1" i="1" dirty="0" smtClean="0"/>
              <a:t>? ____________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3474" y="3618433"/>
            <a:ext cx="203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600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gallons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png.clipart.me/previews/c89/free-vector-gold-fish-tank-2263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412" y="673660"/>
            <a:ext cx="1770152" cy="108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7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shglandscaping.com/uploads/2/6/8/7/2687681/670219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63" y="4849667"/>
            <a:ext cx="1726704" cy="193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88" y="124841"/>
            <a:ext cx="8604831" cy="4416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6565" y="457193"/>
            <a:ext cx="8314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Farmer in the area sprays his plants to keep them from growing fungus on them. He uses a all natural spray that uses 2 cups of cornmeal for every 12 gallons of water.  Create a table to answer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919" y="1715376"/>
            <a:ext cx="8654900" cy="44627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/>
              <a:t>* How many cups of cornmeal should be added to 48 gallons of water.</a:t>
            </a:r>
            <a:endParaRPr lang="en-US" sz="2300" b="1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65053" y="2290141"/>
          <a:ext cx="4058093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Cups of Cornmeal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Gallons of Water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550730" y="2307270"/>
            <a:ext cx="489098" cy="4890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43371" y="2300181"/>
            <a:ext cx="489098" cy="4890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7653" y="2211571"/>
            <a:ext cx="173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12 </a:t>
            </a:r>
            <a:r>
              <a:rPr lang="en-US" sz="1600" b="1" dirty="0" smtClean="0">
                <a:solidFill>
                  <a:srgbClr val="FF0000"/>
                </a:solidFill>
              </a:rPr>
              <a:t>gallons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23052" y="2321442"/>
            <a:ext cx="489098" cy="4890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4423" y="2300179"/>
            <a:ext cx="149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8723" y="1718914"/>
            <a:ext cx="8654900" cy="44627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/>
              <a:t>* How many cups of cornmeal should be added to 72 gallons of water.</a:t>
            </a:r>
            <a:endParaRPr lang="en-US" sz="23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1633" y="1722457"/>
            <a:ext cx="8654900" cy="44627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/>
              <a:t>* </a:t>
            </a:r>
            <a:r>
              <a:rPr lang="en-US" sz="2200" b="1" i="1" dirty="0" smtClean="0"/>
              <a:t>If Paul has 8 cups of corn meal how many gallons of water will he need.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189292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 l="5734" t="34591" r="75695" b="4816"/>
          <a:stretch>
            <a:fillRect/>
          </a:stretch>
        </p:blipFill>
        <p:spPr>
          <a:xfrm>
            <a:off x="297711" y="1318437"/>
            <a:ext cx="2497876" cy="3763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88" y="209905"/>
            <a:ext cx="8604831" cy="4416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rcRect l="39782" t="34591" r="42028" b="4816"/>
          <a:stretch>
            <a:fillRect/>
          </a:stretch>
        </p:blipFill>
        <p:spPr>
          <a:xfrm>
            <a:off x="3359887" y="1353880"/>
            <a:ext cx="2445489" cy="3762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rcRect l="73533" t="34591" r="7896" b="4816"/>
          <a:stretch>
            <a:fillRect/>
          </a:stretch>
        </p:blipFill>
        <p:spPr>
          <a:xfrm>
            <a:off x="6283853" y="1350334"/>
            <a:ext cx="2490820" cy="38277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9698" y="613111"/>
            <a:ext cx="81162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in the empty spaces within each table: </a:t>
            </a:r>
            <a:r>
              <a:rPr lang="en-US" sz="2400" i="1" dirty="0" smtClean="0">
                <a:solidFill>
                  <a:srgbClr val="FF0000"/>
                </a:solidFill>
              </a:rPr>
              <a:t>what is the pattern?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45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550" y="1248598"/>
            <a:ext cx="8646905" cy="13084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88" y="209905"/>
            <a:ext cx="8604831" cy="44162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2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708" y="710001"/>
            <a:ext cx="8382000" cy="2831544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ntigoniBd" pitchFamily="34" charset="0"/>
              </a:rPr>
              <a:t>Homework</a:t>
            </a:r>
          </a:p>
          <a:p>
            <a:pPr algn="ctr"/>
            <a:r>
              <a:rPr lang="en-US" sz="2800" b="1" u="sng" dirty="0" smtClean="0">
                <a:solidFill>
                  <a:srgbClr val="7030A0"/>
                </a:solidFill>
              </a:rPr>
              <a:t>Due:</a:t>
            </a:r>
            <a:endParaRPr lang="en-US" sz="2800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smtClean="0"/>
              <a:t> exit ticket </a:t>
            </a:r>
            <a:r>
              <a:rPr lang="en-US" sz="4800" dirty="0" smtClean="0"/>
              <a:t>questions 1-2 </a:t>
            </a:r>
            <a:endParaRPr lang="en-US" sz="4800" dirty="0" smtClean="0"/>
          </a:p>
          <a:p>
            <a:pPr>
              <a:buFont typeface="Wingdings" pitchFamily="2" charset="2"/>
              <a:buChar char="q"/>
            </a:pPr>
            <a:r>
              <a:rPr lang="en-US" sz="4800" b="1" dirty="0" smtClean="0"/>
              <a:t> </a:t>
            </a:r>
            <a:r>
              <a:rPr lang="en-US" sz="4800" b="1" dirty="0" smtClean="0"/>
              <a:t>6.1 page </a:t>
            </a:r>
            <a:r>
              <a:rPr lang="en-US" sz="4800" b="1" smtClean="0"/>
              <a:t>284 questions 1-4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AntigoniBd</vt:lpstr>
      <vt:lpstr>Arial</vt:lpstr>
      <vt:lpstr>Calibri</vt:lpstr>
      <vt:lpstr>Wingdings</vt:lpstr>
      <vt:lpstr>Office Theme</vt:lpstr>
      <vt:lpstr>Ratios Module 1: Lesson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Module 1: Lesson 9</dc:title>
  <dc:creator>Crawford Family</dc:creator>
  <cp:lastModifiedBy>Penny Crawford</cp:lastModifiedBy>
  <cp:revision>3</cp:revision>
  <dcterms:created xsi:type="dcterms:W3CDTF">2016-09-18T23:57:46Z</dcterms:created>
  <dcterms:modified xsi:type="dcterms:W3CDTF">2016-09-30T16:33:36Z</dcterms:modified>
</cp:coreProperties>
</file>